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3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1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19050">
                <a:noFill/>
              </a:ln>
              <a:effectLst/>
            </c:spPr>
            <c:extLst>
              <c:ext xmlns:c16="http://schemas.microsoft.com/office/drawing/2014/chart" uri="{C3380CC4-5D6E-409C-BE32-E72D297353CC}">
                <c16:uniqueId val="{00000001-A5EA-4B4D-824C-A461643642AA}"/>
              </c:ext>
            </c:extLst>
          </c:dPt>
          <c:dPt>
            <c:idx val="1"/>
            <c:bubble3D val="0"/>
            <c: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9050">
                <a:noFill/>
              </a:ln>
              <a:effectLst/>
            </c:spPr>
            <c:extLst>
              <c:ext xmlns:c16="http://schemas.microsoft.com/office/drawing/2014/chart" uri="{C3380CC4-5D6E-409C-BE32-E72D297353CC}">
                <c16:uniqueId val="{00000002-A5EA-4B4D-824C-A461643642AA}"/>
              </c:ext>
            </c:extLst>
          </c:dPt>
          <c:dPt>
            <c:idx val="2"/>
            <c:bubble3D val="0"/>
            <c:spPr>
              <a:solidFill>
                <a:schemeClr val="accent3">
                  <a:lumMod val="40000"/>
                  <a:lumOff val="60000"/>
                </a:schemeClr>
              </a:solidFill>
              <a:ln w="19050">
                <a:noFill/>
              </a:ln>
              <a:effectLst/>
            </c:spPr>
            <c:extLst>
              <c:ext xmlns:c16="http://schemas.microsoft.com/office/drawing/2014/chart" uri="{C3380CC4-5D6E-409C-BE32-E72D297353CC}">
                <c16:uniqueId val="{00000003-A5EA-4B4D-824C-A461643642AA}"/>
              </c:ext>
            </c:extLst>
          </c:dPt>
          <c:dPt>
            <c:idx val="3"/>
            <c:bubble3D val="0"/>
            <c:spPr>
              <a:solidFill>
                <a:schemeClr val="accent4"/>
              </a:solidFill>
              <a:ln w="19050">
                <a:noFill/>
              </a:ln>
              <a:effectLst/>
            </c:spPr>
            <c:extLst>
              <c:ext xmlns:c16="http://schemas.microsoft.com/office/drawing/2014/chart" uri="{C3380CC4-5D6E-409C-BE32-E72D297353CC}">
                <c16:uniqueId val="{00000007-0737-4296-B9C5-EC8A8C6DA2EF}"/>
              </c:ext>
            </c:extLst>
          </c:dPt>
          <c:cat>
            <c:strRef>
              <c:f>Sheet1!$A$2:$A$5</c:f>
              <c:strCache>
                <c:ptCount val="3"/>
                <c:pt idx="0">
                  <c:v>1st Qtr</c:v>
                </c:pt>
                <c:pt idx="1">
                  <c:v>2nd Qtr</c:v>
                </c:pt>
                <c:pt idx="2">
                  <c:v>3rd Qtr</c:v>
                </c:pt>
              </c:strCache>
            </c:strRef>
          </c:cat>
          <c:val>
            <c:numRef>
              <c:f>Sheet1!$B$2:$B$5</c:f>
              <c:numCache>
                <c:formatCode>General</c:formatCode>
                <c:ptCount val="4"/>
                <c:pt idx="0">
                  <c:v>8.1999999999999993</c:v>
                </c:pt>
                <c:pt idx="1">
                  <c:v>3.2</c:v>
                </c:pt>
                <c:pt idx="2">
                  <c:v>1.4</c:v>
                </c:pt>
              </c:numCache>
            </c:numRef>
          </c:val>
          <c:extLst>
            <c:ext xmlns:c16="http://schemas.microsoft.com/office/drawing/2014/chart" uri="{C3380CC4-5D6E-409C-BE32-E72D297353CC}">
              <c16:uniqueId val="{00000000-A5EA-4B4D-824C-A461643642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12/16/2024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1.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738690" y="2815357"/>
            <a:ext cx="3141566" cy="861774"/>
          </a:xfrm>
          <a:prstGeom prst="rect">
            <a:avLst/>
          </a:prstGeom>
        </p:spPr>
        <p:txBody>
          <a:bodyPr wrap="none">
            <a:spAutoFit/>
          </a:bodyPr>
          <a:lstStyle/>
          <a:p>
            <a:pPr algn="ctr"/>
            <a:r>
              <a:rPr lang="en-US" sz="3200" dirty="0" smtClean="0"/>
              <a:t>Plan Stack</a:t>
            </a:r>
            <a:endParaRPr lang="en-US" sz="3200" dirty="0" smtClean="0"/>
          </a:p>
          <a:p>
            <a:pPr algn="ctr"/>
            <a:r>
              <a:rPr lang="en-US" dirty="0" smtClean="0"/>
              <a:t>By </a:t>
            </a:r>
            <a:r>
              <a:rPr lang="en-US" dirty="0" smtClean="0"/>
              <a:t>Salaudeen </a:t>
            </a:r>
            <a:r>
              <a:rPr lang="en-US" dirty="0" err="1" smtClean="0"/>
              <a:t>Surajdeen</a:t>
            </a:r>
            <a:r>
              <a:rPr lang="en-US" dirty="0" smtClean="0"/>
              <a:t> </a:t>
            </a:r>
            <a:r>
              <a:rPr lang="en-US" dirty="0" smtClean="0"/>
              <a:t>Bimbo </a:t>
            </a:r>
            <a:endParaRPr lang="en-US" dirty="0"/>
          </a:p>
        </p:txBody>
      </p:sp>
      <p:sp>
        <p:nvSpPr>
          <p:cNvPr id="7" name="Rectangle 6"/>
          <p:cNvSpPr/>
          <p:nvPr/>
        </p:nvSpPr>
        <p:spPr>
          <a:xfrm>
            <a:off x="6671733" y="1501422"/>
            <a:ext cx="4109156" cy="4222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910" y="2331155"/>
            <a:ext cx="3848802" cy="2562578"/>
          </a:xfrm>
          <a:prstGeom prst="rect">
            <a:avLst/>
          </a:prstGeom>
        </p:spPr>
      </p:pic>
    </p:spTree>
    <p:extLst>
      <p:ext uri="{BB962C8B-B14F-4D97-AF65-F5344CB8AC3E}">
        <p14:creationId xmlns:p14="http://schemas.microsoft.com/office/powerpoint/2010/main" val="102401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1709208" y="1163575"/>
            <a:ext cx="3504486" cy="707886"/>
          </a:xfrm>
          <a:prstGeom prst="rect">
            <a:avLst/>
          </a:prstGeom>
        </p:spPr>
        <p:txBody>
          <a:bodyPr wrap="none">
            <a:spAutoFit/>
          </a:bodyPr>
          <a:lstStyle/>
          <a:p>
            <a:pPr lvl="0" algn="ctr"/>
            <a:r>
              <a:rPr lang="en-US" sz="4000" b="1" dirty="0" smtClean="0">
                <a:solidFill>
                  <a:srgbClr val="2FA3EE"/>
                </a:solidFill>
              </a:rPr>
              <a:t>Business Model</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7429500" y="0"/>
            <a:ext cx="4762500" cy="685006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39386" y="1871461"/>
            <a:ext cx="4342727" cy="3046988"/>
          </a:xfrm>
          <a:prstGeom prst="rect">
            <a:avLst/>
          </a:prstGeom>
        </p:spPr>
        <p:txBody>
          <a:bodyPr wrap="none">
            <a:spAutoFit/>
          </a:bodyPr>
          <a:lstStyle/>
          <a:p>
            <a:pPr lvl="0" algn="ctr"/>
            <a:r>
              <a:rPr lang="en-US" sz="1600" b="1" dirty="0" smtClean="0">
                <a:solidFill>
                  <a:schemeClr val="bg1"/>
                </a:solidFill>
              </a:rPr>
              <a:t>Subscription Based Model</a:t>
            </a:r>
          </a:p>
          <a:p>
            <a:pPr lvl="0" algn="ctr"/>
            <a:r>
              <a:rPr lang="en-US" sz="1600" b="1" dirty="0" smtClean="0">
                <a:solidFill>
                  <a:schemeClr val="bg1"/>
                </a:solidFill>
              </a:rPr>
              <a:t>Basic Plan: </a:t>
            </a:r>
            <a:r>
              <a:rPr lang="en-US" sz="1600" dirty="0" smtClean="0">
                <a:solidFill>
                  <a:schemeClr val="bg1"/>
                </a:solidFill>
              </a:rPr>
              <a:t>Core features available for free</a:t>
            </a:r>
            <a:endParaRPr lang="en-US" sz="1600" b="1" dirty="0" smtClean="0">
              <a:solidFill>
                <a:schemeClr val="bg1"/>
              </a:solidFill>
            </a:endParaRPr>
          </a:p>
          <a:p>
            <a:pPr lvl="0" algn="ctr"/>
            <a:r>
              <a:rPr lang="en-US" sz="1600" b="1" dirty="0" smtClean="0">
                <a:solidFill>
                  <a:schemeClr val="bg1"/>
                </a:solidFill>
              </a:rPr>
              <a:t>Standard Plan</a:t>
            </a:r>
            <a:r>
              <a:rPr lang="en-US" sz="1600" dirty="0" smtClean="0">
                <a:solidFill>
                  <a:schemeClr val="bg1"/>
                </a:solidFill>
              </a:rPr>
              <a:t>: N 1,000</a:t>
            </a:r>
          </a:p>
          <a:p>
            <a:pPr lvl="0" algn="ctr"/>
            <a:r>
              <a:rPr lang="en-US" sz="1600" b="1" dirty="0" smtClean="0">
                <a:solidFill>
                  <a:schemeClr val="bg1"/>
                </a:solidFill>
              </a:rPr>
              <a:t>Premium </a:t>
            </a:r>
            <a:r>
              <a:rPr lang="en-US" sz="1600" b="1" dirty="0" smtClean="0">
                <a:solidFill>
                  <a:schemeClr val="bg1"/>
                </a:solidFill>
              </a:rPr>
              <a:t>Plan</a:t>
            </a:r>
            <a:r>
              <a:rPr lang="en-US" sz="1600" dirty="0" smtClean="0">
                <a:solidFill>
                  <a:schemeClr val="bg1"/>
                </a:solidFill>
              </a:rPr>
              <a:t>: N 5,000 </a:t>
            </a:r>
          </a:p>
          <a:p>
            <a:pPr lvl="0" algn="ctr"/>
            <a:endParaRPr lang="en-US" sz="1600" dirty="0">
              <a:solidFill>
                <a:schemeClr val="bg1"/>
              </a:solidFill>
            </a:endParaRPr>
          </a:p>
          <a:p>
            <a:pPr lvl="0" algn="ctr"/>
            <a:endParaRPr lang="en-US" sz="1600" dirty="0" smtClean="0">
              <a:solidFill>
                <a:schemeClr val="bg1"/>
              </a:solidFill>
            </a:endParaRPr>
          </a:p>
          <a:p>
            <a:pPr lvl="0" algn="ctr"/>
            <a:endParaRPr lang="en-US" sz="1600" dirty="0">
              <a:solidFill>
                <a:schemeClr val="bg1"/>
              </a:solidFill>
            </a:endParaRPr>
          </a:p>
          <a:p>
            <a:pPr lvl="0" algn="ctr"/>
            <a:endParaRPr lang="en-US" sz="1600" dirty="0" smtClean="0">
              <a:solidFill>
                <a:schemeClr val="bg1"/>
              </a:solidFill>
            </a:endParaRPr>
          </a:p>
          <a:p>
            <a:pPr lvl="0" algn="ctr"/>
            <a:r>
              <a:rPr lang="en-US" sz="1600" b="1" dirty="0" smtClean="0">
                <a:solidFill>
                  <a:schemeClr val="bg1"/>
                </a:solidFill>
              </a:rPr>
              <a:t>Total Revenue </a:t>
            </a:r>
            <a:r>
              <a:rPr lang="en-US" sz="1600" dirty="0" smtClean="0">
                <a:solidFill>
                  <a:schemeClr val="bg1"/>
                </a:solidFill>
              </a:rPr>
              <a:t>per year = 1000 * 45 = N 45,000</a:t>
            </a:r>
          </a:p>
          <a:p>
            <a:pPr lvl="0" algn="ctr"/>
            <a:r>
              <a:rPr lang="en-US" sz="1600" b="1" dirty="0" smtClean="0">
                <a:solidFill>
                  <a:schemeClr val="bg1"/>
                </a:solidFill>
              </a:rPr>
              <a:t>Total cost </a:t>
            </a:r>
            <a:r>
              <a:rPr lang="en-US" sz="1600" dirty="0" smtClean="0">
                <a:solidFill>
                  <a:schemeClr val="bg1"/>
                </a:solidFill>
              </a:rPr>
              <a:t>per year = N 30,000</a:t>
            </a:r>
          </a:p>
          <a:p>
            <a:pPr lvl="0" algn="ctr"/>
            <a:r>
              <a:rPr lang="en-US" sz="1600" dirty="0" smtClean="0">
                <a:solidFill>
                  <a:schemeClr val="bg1"/>
                </a:solidFill>
              </a:rPr>
              <a:t>Profit Margin = (45,000 – 30,000)/100</a:t>
            </a:r>
          </a:p>
          <a:p>
            <a:pPr lvl="0" algn="ctr"/>
            <a:r>
              <a:rPr lang="en-US" sz="1600" dirty="0" smtClean="0">
                <a:solidFill>
                  <a:schemeClr val="bg1"/>
                </a:solidFill>
              </a:rPr>
              <a:t>= 32%</a:t>
            </a:r>
            <a:endParaRPr lang="en-US" sz="16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22" y="1774951"/>
            <a:ext cx="4247092" cy="4263302"/>
          </a:xfrm>
          <a:prstGeom prst="rect">
            <a:avLst/>
          </a:prstGeom>
        </p:spPr>
      </p:pic>
    </p:spTree>
    <p:extLst>
      <p:ext uri="{BB962C8B-B14F-4D97-AF65-F5344CB8AC3E}">
        <p14:creationId xmlns:p14="http://schemas.microsoft.com/office/powerpoint/2010/main" val="1510012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011" y="345968"/>
            <a:ext cx="1272822" cy="1357225"/>
          </a:xfrm>
          <a:prstGeom prst="rect">
            <a:avLst/>
          </a:prstGeom>
        </p:spPr>
      </p:pic>
      <p:sp>
        <p:nvSpPr>
          <p:cNvPr id="5" name="Rectangle 4"/>
          <p:cNvSpPr/>
          <p:nvPr/>
        </p:nvSpPr>
        <p:spPr>
          <a:xfrm>
            <a:off x="4867648" y="1265175"/>
            <a:ext cx="3029612" cy="707886"/>
          </a:xfrm>
          <a:prstGeom prst="rect">
            <a:avLst/>
          </a:prstGeom>
        </p:spPr>
        <p:txBody>
          <a:bodyPr wrap="none">
            <a:spAutoFit/>
          </a:bodyPr>
          <a:lstStyle/>
          <a:p>
            <a:pPr lvl="0" algn="ctr"/>
            <a:r>
              <a:rPr lang="en-US" sz="4000" b="1" dirty="0" smtClean="0">
                <a:solidFill>
                  <a:srgbClr val="2FA3EE"/>
                </a:solidFill>
              </a:rPr>
              <a:t>Go To Market</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5" y="0"/>
            <a:ext cx="1054100" cy="6865937"/>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739900" y="2311400"/>
            <a:ext cx="4635500" cy="3492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54800" y="2311400"/>
            <a:ext cx="4635500" cy="3492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800" y="1703193"/>
            <a:ext cx="4537712" cy="4274111"/>
          </a:xfrm>
          <a:prstGeom prst="rect">
            <a:avLst/>
          </a:prstGeom>
        </p:spPr>
      </p:pic>
      <p:sp>
        <p:nvSpPr>
          <p:cNvPr id="13" name="Rectangle 12"/>
          <p:cNvSpPr/>
          <p:nvPr/>
        </p:nvSpPr>
        <p:spPr>
          <a:xfrm>
            <a:off x="2130237" y="2581268"/>
            <a:ext cx="2729815" cy="338554"/>
          </a:xfrm>
          <a:prstGeom prst="rect">
            <a:avLst/>
          </a:prstGeom>
        </p:spPr>
        <p:txBody>
          <a:bodyPr wrap="square">
            <a:spAutoFit/>
          </a:bodyPr>
          <a:lstStyle/>
          <a:p>
            <a:pPr marL="285750" lvl="0" indent="-285750">
              <a:buFont typeface="Wingdings" panose="05000000000000000000" pitchFamily="2" charset="2"/>
              <a:buChar char="ü"/>
            </a:pPr>
            <a:r>
              <a:rPr lang="en-US" sz="1600" dirty="0">
                <a:solidFill>
                  <a:srgbClr val="FF0000"/>
                </a:solidFill>
              </a:rPr>
              <a:t>App Store </a:t>
            </a:r>
            <a:r>
              <a:rPr lang="en-US" sz="1600" dirty="0" smtClean="0">
                <a:solidFill>
                  <a:srgbClr val="FF0000"/>
                </a:solidFill>
              </a:rPr>
              <a:t>Optimization</a:t>
            </a:r>
            <a:endParaRPr lang="en-US" sz="1600" dirty="0">
              <a:solidFill>
                <a:srgbClr val="FF0000"/>
              </a:solidFill>
            </a:endParaRPr>
          </a:p>
        </p:txBody>
      </p:sp>
      <p:sp>
        <p:nvSpPr>
          <p:cNvPr id="15" name="Rectangle 14"/>
          <p:cNvSpPr/>
          <p:nvPr/>
        </p:nvSpPr>
        <p:spPr>
          <a:xfrm>
            <a:off x="2130237" y="3042054"/>
            <a:ext cx="2729815" cy="338554"/>
          </a:xfrm>
          <a:prstGeom prst="rect">
            <a:avLst/>
          </a:prstGeom>
        </p:spPr>
        <p:txBody>
          <a:bodyPr wrap="square">
            <a:spAutoFit/>
          </a:bodyPr>
          <a:lstStyle/>
          <a:p>
            <a:pPr marL="285750" lvl="0" indent="-285750">
              <a:buFont typeface="Wingdings" panose="05000000000000000000" pitchFamily="2" charset="2"/>
              <a:buChar char="ü"/>
            </a:pPr>
            <a:r>
              <a:rPr lang="en-US" sz="1600" dirty="0">
                <a:solidFill>
                  <a:srgbClr val="FF0000"/>
                </a:solidFill>
              </a:rPr>
              <a:t>Referral Programs</a:t>
            </a:r>
            <a:endParaRPr lang="en-US" sz="1600" dirty="0">
              <a:solidFill>
                <a:srgbClr val="FF0000"/>
              </a:solidFill>
            </a:endParaRPr>
          </a:p>
        </p:txBody>
      </p:sp>
      <p:sp>
        <p:nvSpPr>
          <p:cNvPr id="17" name="Rectangle 16"/>
          <p:cNvSpPr/>
          <p:nvPr/>
        </p:nvSpPr>
        <p:spPr>
          <a:xfrm>
            <a:off x="2130237" y="3502840"/>
            <a:ext cx="3114863" cy="338554"/>
          </a:xfrm>
          <a:prstGeom prst="rect">
            <a:avLst/>
          </a:prstGeom>
        </p:spPr>
        <p:txBody>
          <a:bodyPr wrap="square">
            <a:spAutoFit/>
          </a:bodyPr>
          <a:lstStyle/>
          <a:p>
            <a:pPr marL="285750" lvl="0" indent="-285750">
              <a:buFont typeface="Wingdings" panose="05000000000000000000" pitchFamily="2" charset="2"/>
              <a:buChar char="ü"/>
            </a:pPr>
            <a:r>
              <a:rPr lang="en-US" sz="1600" dirty="0">
                <a:solidFill>
                  <a:srgbClr val="FF0000"/>
                </a:solidFill>
              </a:rPr>
              <a:t>Influencer Partnerships</a:t>
            </a:r>
            <a:endParaRPr lang="en-US" sz="1600" dirty="0">
              <a:solidFill>
                <a:srgbClr val="FF0000"/>
              </a:solidFill>
            </a:endParaRPr>
          </a:p>
        </p:txBody>
      </p:sp>
      <p:sp>
        <p:nvSpPr>
          <p:cNvPr id="18" name="Rectangle 17"/>
          <p:cNvSpPr/>
          <p:nvPr/>
        </p:nvSpPr>
        <p:spPr>
          <a:xfrm>
            <a:off x="2130237" y="3963626"/>
            <a:ext cx="3267263" cy="338554"/>
          </a:xfrm>
          <a:prstGeom prst="rect">
            <a:avLst/>
          </a:prstGeom>
        </p:spPr>
        <p:txBody>
          <a:bodyPr wrap="square">
            <a:spAutoFit/>
          </a:bodyPr>
          <a:lstStyle/>
          <a:p>
            <a:pPr marL="285750" lvl="0" indent="-285750">
              <a:buFont typeface="Wingdings" panose="05000000000000000000" pitchFamily="2" charset="2"/>
              <a:buChar char="ü"/>
            </a:pPr>
            <a:r>
              <a:rPr lang="en-US" sz="1600" dirty="0">
                <a:solidFill>
                  <a:srgbClr val="FF0000"/>
                </a:solidFill>
              </a:rPr>
              <a:t>Content Marketing</a:t>
            </a:r>
            <a:endParaRPr lang="en-US" sz="1600" dirty="0">
              <a:solidFill>
                <a:srgbClr val="FF0000"/>
              </a:solidFill>
            </a:endParaRPr>
          </a:p>
        </p:txBody>
      </p:sp>
      <p:sp>
        <p:nvSpPr>
          <p:cNvPr id="19" name="Rectangle 18"/>
          <p:cNvSpPr/>
          <p:nvPr/>
        </p:nvSpPr>
        <p:spPr>
          <a:xfrm>
            <a:off x="2130237" y="4424412"/>
            <a:ext cx="2729815" cy="338554"/>
          </a:xfrm>
          <a:prstGeom prst="rect">
            <a:avLst/>
          </a:prstGeom>
        </p:spPr>
        <p:txBody>
          <a:bodyPr wrap="square">
            <a:spAutoFit/>
          </a:bodyPr>
          <a:lstStyle/>
          <a:p>
            <a:pPr marL="285750" lvl="0" indent="-285750">
              <a:buFont typeface="Wingdings" panose="05000000000000000000" pitchFamily="2" charset="2"/>
              <a:buChar char="ü"/>
            </a:pPr>
            <a:r>
              <a:rPr lang="en-US" sz="1600" dirty="0">
                <a:solidFill>
                  <a:srgbClr val="FF0000"/>
                </a:solidFill>
              </a:rPr>
              <a:t>Social Media Engagement</a:t>
            </a:r>
            <a:endParaRPr lang="en-US" sz="1600" dirty="0">
              <a:solidFill>
                <a:srgbClr val="FF0000"/>
              </a:solidFill>
            </a:endParaRPr>
          </a:p>
        </p:txBody>
      </p:sp>
    </p:spTree>
    <p:extLst>
      <p:ext uri="{BB962C8B-B14F-4D97-AF65-F5344CB8AC3E}">
        <p14:creationId xmlns:p14="http://schemas.microsoft.com/office/powerpoint/2010/main" val="40815806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011" y="345968"/>
            <a:ext cx="1272822" cy="1357225"/>
          </a:xfrm>
          <a:prstGeom prst="rect">
            <a:avLst/>
          </a:prstGeom>
        </p:spPr>
      </p:pic>
      <p:sp>
        <p:nvSpPr>
          <p:cNvPr id="5" name="Rectangle 4"/>
          <p:cNvSpPr/>
          <p:nvPr/>
        </p:nvSpPr>
        <p:spPr>
          <a:xfrm>
            <a:off x="1354278" y="1458789"/>
            <a:ext cx="3002746" cy="707886"/>
          </a:xfrm>
          <a:prstGeom prst="rect">
            <a:avLst/>
          </a:prstGeom>
        </p:spPr>
        <p:txBody>
          <a:bodyPr wrap="none">
            <a:spAutoFit/>
          </a:bodyPr>
          <a:lstStyle/>
          <a:p>
            <a:pPr lvl="0" algn="ctr"/>
            <a:r>
              <a:rPr lang="en-US" sz="4000" b="1" dirty="0" smtClean="0">
                <a:solidFill>
                  <a:srgbClr val="2FA3EE"/>
                </a:solidFill>
              </a:rPr>
              <a:t>Social Impact</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5" y="0"/>
            <a:ext cx="1054100" cy="6865937"/>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4278" y="2326693"/>
            <a:ext cx="4461063" cy="338554"/>
          </a:xfrm>
          <a:prstGeom prst="rect">
            <a:avLst/>
          </a:prstGeom>
        </p:spPr>
        <p:txBody>
          <a:bodyPr wrap="square">
            <a:spAutoFit/>
          </a:bodyPr>
          <a:lstStyle/>
          <a:p>
            <a:pPr marL="285750" lvl="0" indent="-285750">
              <a:buFont typeface="Wingdings" panose="05000000000000000000" pitchFamily="2" charset="2"/>
              <a:buChar char="§"/>
            </a:pPr>
            <a:r>
              <a:rPr lang="en-US" sz="1600" b="1" dirty="0" smtClean="0"/>
              <a:t>SDG3: </a:t>
            </a:r>
            <a:r>
              <a:rPr lang="en-US" sz="1600" b="1" dirty="0" smtClean="0"/>
              <a:t>P</a:t>
            </a:r>
            <a:r>
              <a:rPr lang="en-US" sz="1600" b="1" dirty="0" smtClean="0"/>
              <a:t>roductivity</a:t>
            </a:r>
            <a:r>
              <a:rPr lang="en-US" sz="1600" b="1" dirty="0"/>
              <a:t>, </a:t>
            </a:r>
            <a:r>
              <a:rPr lang="en-US" sz="1600" b="1" dirty="0" smtClean="0"/>
              <a:t>Organization</a:t>
            </a:r>
            <a:r>
              <a:rPr lang="en-US" sz="1600" b="1" dirty="0"/>
              <a:t>, and </a:t>
            </a:r>
            <a:r>
              <a:rPr lang="en-US" sz="1600" b="1" dirty="0" smtClean="0"/>
              <a:t>Privacy</a:t>
            </a:r>
            <a:endParaRPr lang="en-US" sz="1600" b="1" dirty="0"/>
          </a:p>
        </p:txBody>
      </p:sp>
      <p:sp>
        <p:nvSpPr>
          <p:cNvPr id="17" name="Rectangle 16"/>
          <p:cNvSpPr/>
          <p:nvPr/>
        </p:nvSpPr>
        <p:spPr>
          <a:xfrm>
            <a:off x="1354278" y="2825265"/>
            <a:ext cx="4322621" cy="2062103"/>
          </a:xfrm>
          <a:prstGeom prst="rect">
            <a:avLst/>
          </a:prstGeom>
        </p:spPr>
        <p:txBody>
          <a:bodyPr wrap="square">
            <a:spAutoFit/>
          </a:bodyPr>
          <a:lstStyle/>
          <a:p>
            <a:pPr marL="285750" lvl="0" indent="-285750">
              <a:buFont typeface="Wingdings" panose="05000000000000000000" pitchFamily="2" charset="2"/>
              <a:buChar char="§"/>
            </a:pPr>
            <a:r>
              <a:rPr lang="en-US" sz="1600" dirty="0" smtClean="0"/>
              <a:t>Our app </a:t>
            </a:r>
            <a:r>
              <a:rPr lang="en-US" sz="1600" dirty="0"/>
              <a:t>lies in its ability to help individuals better manage their time, reduce stress, and improve productivity. By offering a simple, user-friendly design, it empowers users—especially students and professionals—to organize their tasks effectively. Its emphasis on privacy also builds trust, contributing to a safer digital </a:t>
            </a:r>
            <a:r>
              <a:rPr lang="en-US" sz="1600" dirty="0" smtClean="0"/>
              <a:t>environment</a:t>
            </a:r>
            <a:endParaRPr lang="en-US" sz="1600" dirty="0">
              <a:solidFill>
                <a:srgbClr val="C00000"/>
              </a:solidFill>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400" y="2166675"/>
            <a:ext cx="4559300" cy="4000500"/>
          </a:xfrm>
          <a:prstGeom prst="rect">
            <a:avLst/>
          </a:prstGeom>
        </p:spPr>
      </p:pic>
    </p:spTree>
    <p:extLst>
      <p:ext uri="{BB962C8B-B14F-4D97-AF65-F5344CB8AC3E}">
        <p14:creationId xmlns:p14="http://schemas.microsoft.com/office/powerpoint/2010/main" val="22962170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328878" y="2972910"/>
            <a:ext cx="10126522" cy="46116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011" y="345968"/>
            <a:ext cx="1272822" cy="1357225"/>
          </a:xfrm>
          <a:prstGeom prst="rect">
            <a:avLst/>
          </a:prstGeom>
        </p:spPr>
      </p:pic>
      <p:sp>
        <p:nvSpPr>
          <p:cNvPr id="5" name="Rectangle 4"/>
          <p:cNvSpPr/>
          <p:nvPr/>
        </p:nvSpPr>
        <p:spPr>
          <a:xfrm>
            <a:off x="1328878" y="1458789"/>
            <a:ext cx="1951176" cy="707886"/>
          </a:xfrm>
          <a:prstGeom prst="rect">
            <a:avLst/>
          </a:prstGeom>
        </p:spPr>
        <p:txBody>
          <a:bodyPr wrap="none">
            <a:spAutoFit/>
          </a:bodyPr>
          <a:lstStyle/>
          <a:p>
            <a:pPr lvl="0" algn="ctr"/>
            <a:r>
              <a:rPr lang="en-US" sz="4000" b="1" dirty="0" smtClean="0">
                <a:solidFill>
                  <a:srgbClr val="2FA3EE"/>
                </a:solidFill>
              </a:rPr>
              <a:t>Our Ask</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5" y="0"/>
            <a:ext cx="1054100" cy="6865937"/>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328878" y="2215986"/>
            <a:ext cx="9961422" cy="584775"/>
          </a:xfrm>
          <a:prstGeom prst="rect">
            <a:avLst/>
          </a:prstGeom>
        </p:spPr>
        <p:txBody>
          <a:bodyPr wrap="square">
            <a:spAutoFit/>
          </a:bodyPr>
          <a:lstStyle/>
          <a:p>
            <a:r>
              <a:rPr lang="en-US" sz="1600" dirty="0" smtClean="0"/>
              <a:t>We </a:t>
            </a:r>
            <a:r>
              <a:rPr lang="en-US" sz="1600" dirty="0"/>
              <a:t>are seeking N4 million to fund the initial 12-month phase of our project. Investors can expect a 12% return on their investment after two years</a:t>
            </a:r>
          </a:p>
        </p:txBody>
      </p:sp>
      <p:sp>
        <p:nvSpPr>
          <p:cNvPr id="2" name="Rectangle 1"/>
          <p:cNvSpPr/>
          <p:nvPr/>
        </p:nvSpPr>
        <p:spPr>
          <a:xfrm>
            <a:off x="1666522" y="3434078"/>
            <a:ext cx="1942263" cy="369332"/>
          </a:xfrm>
          <a:prstGeom prst="rect">
            <a:avLst/>
          </a:prstGeom>
        </p:spPr>
        <p:txBody>
          <a:bodyPr wrap="none">
            <a:spAutoFit/>
          </a:bodyPr>
          <a:lstStyle/>
          <a:p>
            <a:r>
              <a:rPr lang="en-US" dirty="0" smtClean="0"/>
              <a:t>Project Registration</a:t>
            </a:r>
            <a:endParaRPr lang="en-US" dirty="0"/>
          </a:p>
        </p:txBody>
      </p:sp>
      <p:sp>
        <p:nvSpPr>
          <p:cNvPr id="10" name="Rectangle 9"/>
          <p:cNvSpPr/>
          <p:nvPr/>
        </p:nvSpPr>
        <p:spPr>
          <a:xfrm>
            <a:off x="1666522" y="3018828"/>
            <a:ext cx="1752018" cy="369332"/>
          </a:xfrm>
          <a:prstGeom prst="rect">
            <a:avLst/>
          </a:prstGeom>
        </p:spPr>
        <p:txBody>
          <a:bodyPr wrap="none">
            <a:spAutoFit/>
          </a:bodyPr>
          <a:lstStyle/>
          <a:p>
            <a:r>
              <a:rPr lang="en-US" b="1" dirty="0" smtClean="0"/>
              <a:t>Services Needed</a:t>
            </a:r>
            <a:endParaRPr lang="en-US" b="1" dirty="0"/>
          </a:p>
        </p:txBody>
      </p:sp>
      <p:sp>
        <p:nvSpPr>
          <p:cNvPr id="11" name="Rectangle 10"/>
          <p:cNvSpPr/>
          <p:nvPr/>
        </p:nvSpPr>
        <p:spPr>
          <a:xfrm>
            <a:off x="8446399" y="3018828"/>
            <a:ext cx="2889765" cy="369332"/>
          </a:xfrm>
          <a:prstGeom prst="rect">
            <a:avLst/>
          </a:prstGeom>
        </p:spPr>
        <p:txBody>
          <a:bodyPr wrap="none">
            <a:spAutoFit/>
          </a:bodyPr>
          <a:lstStyle/>
          <a:p>
            <a:r>
              <a:rPr lang="en-US" b="1" dirty="0" smtClean="0"/>
              <a:t>Amount Per Service in Naira</a:t>
            </a:r>
            <a:endParaRPr lang="en-US" b="1" dirty="0"/>
          </a:p>
        </p:txBody>
      </p:sp>
      <p:sp>
        <p:nvSpPr>
          <p:cNvPr id="15" name="Rounded Rectangle 14"/>
          <p:cNvSpPr/>
          <p:nvPr/>
        </p:nvSpPr>
        <p:spPr>
          <a:xfrm>
            <a:off x="1501422" y="6008210"/>
            <a:ext cx="10126522" cy="46116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25794" y="6054128"/>
            <a:ext cx="641458" cy="369332"/>
          </a:xfrm>
          <a:prstGeom prst="rect">
            <a:avLst/>
          </a:prstGeom>
        </p:spPr>
        <p:txBody>
          <a:bodyPr wrap="none">
            <a:spAutoFit/>
          </a:bodyPr>
          <a:lstStyle/>
          <a:p>
            <a:r>
              <a:rPr lang="en-US" b="1" dirty="0" smtClean="0"/>
              <a:t>Total</a:t>
            </a:r>
            <a:endParaRPr lang="en-US" b="1" dirty="0"/>
          </a:p>
        </p:txBody>
      </p:sp>
      <p:sp>
        <p:nvSpPr>
          <p:cNvPr id="18" name="Rectangle 17"/>
          <p:cNvSpPr/>
          <p:nvPr/>
        </p:nvSpPr>
        <p:spPr>
          <a:xfrm>
            <a:off x="8618943" y="6054128"/>
            <a:ext cx="1375698" cy="369332"/>
          </a:xfrm>
          <a:prstGeom prst="rect">
            <a:avLst/>
          </a:prstGeom>
        </p:spPr>
        <p:txBody>
          <a:bodyPr wrap="none">
            <a:spAutoFit/>
          </a:bodyPr>
          <a:lstStyle/>
          <a:p>
            <a:r>
              <a:rPr lang="en-US" b="1" dirty="0" smtClean="0"/>
              <a:t>N 4,000,000</a:t>
            </a:r>
            <a:endParaRPr lang="en-US" b="1" dirty="0"/>
          </a:p>
        </p:txBody>
      </p:sp>
      <p:sp>
        <p:nvSpPr>
          <p:cNvPr id="19" name="Rectangle 18"/>
          <p:cNvSpPr/>
          <p:nvPr/>
        </p:nvSpPr>
        <p:spPr>
          <a:xfrm>
            <a:off x="8446399" y="3434078"/>
            <a:ext cx="1213794" cy="369332"/>
          </a:xfrm>
          <a:prstGeom prst="rect">
            <a:avLst/>
          </a:prstGeom>
        </p:spPr>
        <p:txBody>
          <a:bodyPr wrap="none">
            <a:spAutoFit/>
          </a:bodyPr>
          <a:lstStyle/>
          <a:p>
            <a:r>
              <a:rPr lang="en-US" dirty="0" smtClean="0"/>
              <a:t>N 100,000</a:t>
            </a:r>
            <a:endParaRPr lang="en-US" dirty="0"/>
          </a:p>
        </p:txBody>
      </p:sp>
      <p:sp>
        <p:nvSpPr>
          <p:cNvPr id="21" name="Rectangle 20"/>
          <p:cNvSpPr/>
          <p:nvPr/>
        </p:nvSpPr>
        <p:spPr>
          <a:xfrm>
            <a:off x="1666522" y="3852892"/>
            <a:ext cx="2096600" cy="369332"/>
          </a:xfrm>
          <a:prstGeom prst="rect">
            <a:avLst/>
          </a:prstGeom>
        </p:spPr>
        <p:txBody>
          <a:bodyPr wrap="none">
            <a:spAutoFit/>
          </a:bodyPr>
          <a:lstStyle/>
          <a:p>
            <a:r>
              <a:rPr lang="en-US" dirty="0" smtClean="0"/>
              <a:t>Website Deployment</a:t>
            </a:r>
            <a:endParaRPr lang="en-US" dirty="0"/>
          </a:p>
        </p:txBody>
      </p:sp>
      <p:sp>
        <p:nvSpPr>
          <p:cNvPr id="22" name="Rectangle 21"/>
          <p:cNvSpPr/>
          <p:nvPr/>
        </p:nvSpPr>
        <p:spPr>
          <a:xfrm>
            <a:off x="8446399" y="3852892"/>
            <a:ext cx="1213794" cy="369332"/>
          </a:xfrm>
          <a:prstGeom prst="rect">
            <a:avLst/>
          </a:prstGeom>
        </p:spPr>
        <p:txBody>
          <a:bodyPr wrap="none">
            <a:spAutoFit/>
          </a:bodyPr>
          <a:lstStyle/>
          <a:p>
            <a:r>
              <a:rPr lang="en-US" dirty="0" smtClean="0"/>
              <a:t>N 900,000</a:t>
            </a:r>
            <a:endParaRPr lang="en-US" dirty="0"/>
          </a:p>
        </p:txBody>
      </p:sp>
      <p:sp>
        <p:nvSpPr>
          <p:cNvPr id="31" name="Rectangle 30"/>
          <p:cNvSpPr/>
          <p:nvPr/>
        </p:nvSpPr>
        <p:spPr>
          <a:xfrm>
            <a:off x="1666522" y="4271706"/>
            <a:ext cx="2429832" cy="369332"/>
          </a:xfrm>
          <a:prstGeom prst="rect">
            <a:avLst/>
          </a:prstGeom>
        </p:spPr>
        <p:txBody>
          <a:bodyPr wrap="none">
            <a:spAutoFit/>
          </a:bodyPr>
          <a:lstStyle/>
          <a:p>
            <a:r>
              <a:rPr lang="en-US" dirty="0" smtClean="0"/>
              <a:t>Branding and Marketing</a:t>
            </a:r>
            <a:endParaRPr lang="en-US" dirty="0"/>
          </a:p>
        </p:txBody>
      </p:sp>
      <p:sp>
        <p:nvSpPr>
          <p:cNvPr id="32" name="Rectangle 31"/>
          <p:cNvSpPr/>
          <p:nvPr/>
        </p:nvSpPr>
        <p:spPr>
          <a:xfrm>
            <a:off x="8446399" y="4271706"/>
            <a:ext cx="1391728" cy="369332"/>
          </a:xfrm>
          <a:prstGeom prst="rect">
            <a:avLst/>
          </a:prstGeom>
        </p:spPr>
        <p:txBody>
          <a:bodyPr wrap="none">
            <a:spAutoFit/>
          </a:bodyPr>
          <a:lstStyle/>
          <a:p>
            <a:r>
              <a:rPr lang="en-US" dirty="0" smtClean="0"/>
              <a:t>N 1,500,000</a:t>
            </a:r>
            <a:endParaRPr lang="en-US" dirty="0"/>
          </a:p>
        </p:txBody>
      </p:sp>
      <p:sp>
        <p:nvSpPr>
          <p:cNvPr id="33" name="Rectangle 32"/>
          <p:cNvSpPr/>
          <p:nvPr/>
        </p:nvSpPr>
        <p:spPr>
          <a:xfrm>
            <a:off x="1666522" y="4690520"/>
            <a:ext cx="1819537" cy="369332"/>
          </a:xfrm>
          <a:prstGeom prst="rect">
            <a:avLst/>
          </a:prstGeom>
        </p:spPr>
        <p:txBody>
          <a:bodyPr wrap="none">
            <a:spAutoFit/>
          </a:bodyPr>
          <a:lstStyle/>
          <a:p>
            <a:r>
              <a:rPr lang="en-US" dirty="0" smtClean="0"/>
              <a:t>Customer Support</a:t>
            </a:r>
            <a:endParaRPr lang="en-US" dirty="0"/>
          </a:p>
        </p:txBody>
      </p:sp>
      <p:sp>
        <p:nvSpPr>
          <p:cNvPr id="34" name="Rectangle 33"/>
          <p:cNvSpPr/>
          <p:nvPr/>
        </p:nvSpPr>
        <p:spPr>
          <a:xfrm>
            <a:off x="8446399" y="4690520"/>
            <a:ext cx="1213794" cy="369332"/>
          </a:xfrm>
          <a:prstGeom prst="rect">
            <a:avLst/>
          </a:prstGeom>
        </p:spPr>
        <p:txBody>
          <a:bodyPr wrap="none">
            <a:spAutoFit/>
          </a:bodyPr>
          <a:lstStyle/>
          <a:p>
            <a:r>
              <a:rPr lang="en-US" dirty="0" smtClean="0"/>
              <a:t>N 300,000</a:t>
            </a:r>
            <a:endParaRPr lang="en-US" dirty="0"/>
          </a:p>
        </p:txBody>
      </p:sp>
      <p:sp>
        <p:nvSpPr>
          <p:cNvPr id="35" name="Rectangle 34"/>
          <p:cNvSpPr/>
          <p:nvPr/>
        </p:nvSpPr>
        <p:spPr>
          <a:xfrm>
            <a:off x="1666522" y="5109334"/>
            <a:ext cx="1824346" cy="369332"/>
          </a:xfrm>
          <a:prstGeom prst="rect">
            <a:avLst/>
          </a:prstGeom>
        </p:spPr>
        <p:txBody>
          <a:bodyPr wrap="none">
            <a:spAutoFit/>
          </a:bodyPr>
          <a:lstStyle/>
          <a:p>
            <a:r>
              <a:rPr lang="en-US" dirty="0" smtClean="0"/>
              <a:t>Product Launching</a:t>
            </a:r>
            <a:endParaRPr lang="en-US" dirty="0"/>
          </a:p>
        </p:txBody>
      </p:sp>
      <p:sp>
        <p:nvSpPr>
          <p:cNvPr id="36" name="Rectangle 35"/>
          <p:cNvSpPr/>
          <p:nvPr/>
        </p:nvSpPr>
        <p:spPr>
          <a:xfrm>
            <a:off x="8446399" y="5109334"/>
            <a:ext cx="1213794" cy="369332"/>
          </a:xfrm>
          <a:prstGeom prst="rect">
            <a:avLst/>
          </a:prstGeom>
        </p:spPr>
        <p:txBody>
          <a:bodyPr wrap="none">
            <a:spAutoFit/>
          </a:bodyPr>
          <a:lstStyle/>
          <a:p>
            <a:r>
              <a:rPr lang="en-US" dirty="0" smtClean="0"/>
              <a:t>N 700,000</a:t>
            </a:r>
            <a:endParaRPr lang="en-US" dirty="0"/>
          </a:p>
        </p:txBody>
      </p:sp>
      <p:sp>
        <p:nvSpPr>
          <p:cNvPr id="37" name="Rectangle 36"/>
          <p:cNvSpPr/>
          <p:nvPr/>
        </p:nvSpPr>
        <p:spPr>
          <a:xfrm>
            <a:off x="1666522" y="5528148"/>
            <a:ext cx="2097241" cy="369332"/>
          </a:xfrm>
          <a:prstGeom prst="rect">
            <a:avLst/>
          </a:prstGeom>
        </p:spPr>
        <p:txBody>
          <a:bodyPr wrap="none">
            <a:spAutoFit/>
          </a:bodyPr>
          <a:lstStyle/>
          <a:p>
            <a:r>
              <a:rPr lang="en-US" dirty="0" smtClean="0"/>
              <a:t>Product Maintenance</a:t>
            </a:r>
            <a:endParaRPr lang="en-US" dirty="0"/>
          </a:p>
        </p:txBody>
      </p:sp>
      <p:sp>
        <p:nvSpPr>
          <p:cNvPr id="38" name="Rectangle 37"/>
          <p:cNvSpPr/>
          <p:nvPr/>
        </p:nvSpPr>
        <p:spPr>
          <a:xfrm>
            <a:off x="8446399" y="5528148"/>
            <a:ext cx="1391728" cy="369332"/>
          </a:xfrm>
          <a:prstGeom prst="rect">
            <a:avLst/>
          </a:prstGeom>
        </p:spPr>
        <p:txBody>
          <a:bodyPr wrap="none">
            <a:spAutoFit/>
          </a:bodyPr>
          <a:lstStyle/>
          <a:p>
            <a:r>
              <a:rPr lang="en-US" dirty="0" smtClean="0"/>
              <a:t>N 1,000,000</a:t>
            </a:r>
            <a:endParaRPr lang="en-US" dirty="0"/>
          </a:p>
        </p:txBody>
      </p:sp>
    </p:spTree>
    <p:extLst>
      <p:ext uri="{BB962C8B-B14F-4D97-AF65-F5344CB8AC3E}">
        <p14:creationId xmlns:p14="http://schemas.microsoft.com/office/powerpoint/2010/main" val="1842979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711" y="472968"/>
            <a:ext cx="1272822" cy="1357225"/>
          </a:xfrm>
          <a:prstGeom prst="rect">
            <a:avLst/>
          </a:prstGeom>
        </p:spPr>
      </p:pic>
      <p:sp>
        <p:nvSpPr>
          <p:cNvPr id="5" name="Rectangle 4"/>
          <p:cNvSpPr/>
          <p:nvPr/>
        </p:nvSpPr>
        <p:spPr>
          <a:xfrm>
            <a:off x="4396758" y="1583588"/>
            <a:ext cx="3421450" cy="707886"/>
          </a:xfrm>
          <a:prstGeom prst="rect">
            <a:avLst/>
          </a:prstGeom>
        </p:spPr>
        <p:txBody>
          <a:bodyPr wrap="none">
            <a:spAutoFit/>
          </a:bodyPr>
          <a:lstStyle/>
          <a:p>
            <a:pPr lvl="0" algn="ctr"/>
            <a:r>
              <a:rPr lang="en-US" sz="4000" b="1" dirty="0" smtClean="0">
                <a:solidFill>
                  <a:srgbClr val="2FA3EE"/>
                </a:solidFill>
              </a:rPr>
              <a:t>Team Members</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5" y="0"/>
            <a:ext cx="1054100" cy="6865937"/>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01801" y="4409469"/>
            <a:ext cx="1559666" cy="615553"/>
          </a:xfrm>
          <a:prstGeom prst="rect">
            <a:avLst/>
          </a:prstGeom>
        </p:spPr>
        <p:txBody>
          <a:bodyPr wrap="square">
            <a:spAutoFit/>
          </a:bodyPr>
          <a:lstStyle/>
          <a:p>
            <a:pPr algn="ctr"/>
            <a:r>
              <a:rPr lang="en-US" b="1" dirty="0" smtClean="0"/>
              <a:t>Paul </a:t>
            </a:r>
            <a:r>
              <a:rPr lang="en-US" b="1" dirty="0" err="1" smtClean="0"/>
              <a:t>Madueke</a:t>
            </a:r>
            <a:endParaRPr lang="en-US" b="1" dirty="0" smtClean="0"/>
          </a:p>
          <a:p>
            <a:pPr algn="ctr"/>
            <a:r>
              <a:rPr lang="en-US" sz="1600" dirty="0" smtClean="0"/>
              <a:t>Product Designer </a:t>
            </a:r>
            <a:endParaRPr lang="en-US" sz="1600" dirty="0"/>
          </a:p>
        </p:txBody>
      </p:sp>
      <p:sp>
        <p:nvSpPr>
          <p:cNvPr id="25" name="Rectangle 24"/>
          <p:cNvSpPr/>
          <p:nvPr/>
        </p:nvSpPr>
        <p:spPr>
          <a:xfrm>
            <a:off x="4100338" y="4409469"/>
            <a:ext cx="1745478" cy="584775"/>
          </a:xfrm>
          <a:prstGeom prst="rect">
            <a:avLst/>
          </a:prstGeom>
        </p:spPr>
        <p:txBody>
          <a:bodyPr wrap="none">
            <a:spAutoFit/>
          </a:bodyPr>
          <a:lstStyle/>
          <a:p>
            <a:pPr algn="ctr"/>
            <a:r>
              <a:rPr lang="en-US" b="1" dirty="0" smtClean="0"/>
              <a:t>Emmanuel Elem</a:t>
            </a:r>
          </a:p>
          <a:p>
            <a:pPr algn="ctr"/>
            <a:r>
              <a:rPr lang="en-US" sz="1400" dirty="0" smtClean="0"/>
              <a:t>Frond-End Developer</a:t>
            </a:r>
            <a:endParaRPr lang="en-US" sz="1400" dirty="0"/>
          </a:p>
        </p:txBody>
      </p:sp>
      <p:sp>
        <p:nvSpPr>
          <p:cNvPr id="26" name="Rectangle 25"/>
          <p:cNvSpPr/>
          <p:nvPr/>
        </p:nvSpPr>
        <p:spPr>
          <a:xfrm>
            <a:off x="6370387" y="4409469"/>
            <a:ext cx="1632178" cy="584775"/>
          </a:xfrm>
          <a:prstGeom prst="rect">
            <a:avLst/>
          </a:prstGeom>
        </p:spPr>
        <p:txBody>
          <a:bodyPr wrap="none">
            <a:spAutoFit/>
          </a:bodyPr>
          <a:lstStyle/>
          <a:p>
            <a:pPr algn="ctr"/>
            <a:r>
              <a:rPr lang="en-US" b="1" dirty="0" smtClean="0"/>
              <a:t>Ibukun James</a:t>
            </a:r>
          </a:p>
          <a:p>
            <a:pPr algn="ctr"/>
            <a:r>
              <a:rPr lang="en-US" sz="1400" dirty="0" smtClean="0"/>
              <a:t>Back-End Developer</a:t>
            </a:r>
            <a:endParaRPr lang="en-US" sz="1400" dirty="0"/>
          </a:p>
        </p:txBody>
      </p:sp>
      <p:sp>
        <p:nvSpPr>
          <p:cNvPr id="27" name="Rectangle 26"/>
          <p:cNvSpPr/>
          <p:nvPr/>
        </p:nvSpPr>
        <p:spPr>
          <a:xfrm>
            <a:off x="8666837" y="4409469"/>
            <a:ext cx="1541449" cy="584775"/>
          </a:xfrm>
          <a:prstGeom prst="rect">
            <a:avLst/>
          </a:prstGeom>
        </p:spPr>
        <p:txBody>
          <a:bodyPr wrap="none">
            <a:spAutoFit/>
          </a:bodyPr>
          <a:lstStyle/>
          <a:p>
            <a:pPr algn="ctr"/>
            <a:r>
              <a:rPr lang="en-US" b="1" dirty="0" smtClean="0"/>
              <a:t>Grace </a:t>
            </a:r>
            <a:r>
              <a:rPr lang="en-US" b="1" dirty="0" err="1" smtClean="0"/>
              <a:t>Anjorce</a:t>
            </a:r>
            <a:endParaRPr lang="en-US" b="1" dirty="0" smtClean="0"/>
          </a:p>
          <a:p>
            <a:pPr algn="ctr"/>
            <a:r>
              <a:rPr lang="en-US" sz="1400" dirty="0" smtClean="0"/>
              <a:t>Marketer</a:t>
            </a:r>
            <a:endParaRPr lang="en-US" sz="1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542" y="3073400"/>
            <a:ext cx="1624585" cy="12771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165" y="2955521"/>
            <a:ext cx="1695378" cy="145394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7896" y="2954659"/>
            <a:ext cx="1982265" cy="1395871"/>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2205" y="3014461"/>
            <a:ext cx="1804882" cy="1395008"/>
          </a:xfrm>
          <a:prstGeom prst="rect">
            <a:avLst/>
          </a:prstGeom>
        </p:spPr>
      </p:pic>
    </p:spTree>
    <p:extLst>
      <p:ext uri="{BB962C8B-B14F-4D97-AF65-F5344CB8AC3E}">
        <p14:creationId xmlns:p14="http://schemas.microsoft.com/office/powerpoint/2010/main" val="1943598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25202" y="2231288"/>
            <a:ext cx="4683270" cy="1200329"/>
          </a:xfrm>
          <a:prstGeom prst="rect">
            <a:avLst/>
          </a:prstGeom>
        </p:spPr>
        <p:txBody>
          <a:bodyPr wrap="none">
            <a:spAutoFit/>
          </a:bodyPr>
          <a:lstStyle/>
          <a:p>
            <a:pPr lvl="0" algn="ctr"/>
            <a:r>
              <a:rPr lang="en-US" sz="7200" b="1" dirty="0" smtClean="0">
                <a:solidFill>
                  <a:srgbClr val="2FA3EE"/>
                </a:solidFill>
              </a:rPr>
              <a:t>Thank you !</a:t>
            </a:r>
            <a:endParaRPr lang="en-US" sz="72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6" y="0"/>
            <a:ext cx="5438776" cy="6865937"/>
          </a:xfrm>
          <a:prstGeom prst="flowChartInternalStorage">
            <a:avLst/>
          </a:prstGeom>
          <a:blipFill>
            <a:blip r:embed="rId2"/>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58061" y="3558569"/>
            <a:ext cx="3017557" cy="830997"/>
          </a:xfrm>
          <a:prstGeom prst="rect">
            <a:avLst/>
          </a:prstGeom>
        </p:spPr>
        <p:txBody>
          <a:bodyPr wrap="none">
            <a:spAutoFit/>
          </a:bodyPr>
          <a:lstStyle/>
          <a:p>
            <a:pPr algn="ctr"/>
            <a:r>
              <a:rPr lang="en-US" sz="1600" b="1" dirty="0" smtClean="0"/>
              <a:t>Email</a:t>
            </a:r>
            <a:r>
              <a:rPr lang="en-US" sz="1600" dirty="0" smtClean="0"/>
              <a:t>: </a:t>
            </a:r>
            <a:r>
              <a:rPr lang="en-US" sz="1600" b="1" dirty="0" smtClean="0"/>
              <a:t>salaudinsuraj@gmail.com</a:t>
            </a:r>
          </a:p>
          <a:p>
            <a:pPr algn="ctr"/>
            <a:r>
              <a:rPr lang="en-US" sz="1600" b="1" u="sng" dirty="0" smtClean="0"/>
              <a:t>LinkedIn</a:t>
            </a:r>
          </a:p>
          <a:p>
            <a:pPr algn="ctr"/>
            <a:r>
              <a:rPr lang="en-US" sz="1600" b="1" u="sng" dirty="0" smtClean="0"/>
              <a:t>Portfolio</a:t>
            </a:r>
            <a:endParaRPr lang="en-US" sz="1600" b="1" u="sng" dirty="0"/>
          </a:p>
        </p:txBody>
      </p:sp>
    </p:spTree>
    <p:extLst>
      <p:ext uri="{BB962C8B-B14F-4D97-AF65-F5344CB8AC3E}">
        <p14:creationId xmlns:p14="http://schemas.microsoft.com/office/powerpoint/2010/main" val="4135850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515054" y="2743142"/>
            <a:ext cx="6551790" cy="2585323"/>
          </a:xfrm>
          <a:prstGeom prst="rect">
            <a:avLst/>
          </a:prstGeom>
        </p:spPr>
        <p:txBody>
          <a:bodyPr wrap="square">
            <a:spAutoFit/>
          </a:bodyPr>
          <a:lstStyle/>
          <a:p>
            <a:pPr marL="285750" indent="-285750">
              <a:buFont typeface="Wingdings" panose="05000000000000000000" pitchFamily="2" charset="2"/>
              <a:buChar char="§"/>
            </a:pPr>
            <a:r>
              <a:rPr lang="en-US" b="1" dirty="0"/>
              <a:t>Lack of Organization</a:t>
            </a:r>
            <a:r>
              <a:rPr lang="en-US" dirty="0"/>
              <a:t>: Many people struggle with keeping track of their daily tasks, leading to missed deadlines and reduced productivity.</a:t>
            </a:r>
            <a:endParaRPr lang="en-US" dirty="0"/>
          </a:p>
          <a:p>
            <a:pPr marL="285750" indent="-285750">
              <a:buFont typeface="Wingdings" panose="05000000000000000000" pitchFamily="2" charset="2"/>
              <a:buChar char="§"/>
            </a:pPr>
            <a:r>
              <a:rPr lang="en-US" b="1" dirty="0"/>
              <a:t>Overwhelming Complexity</a:t>
            </a:r>
            <a:r>
              <a:rPr lang="en-US" dirty="0"/>
              <a:t>: Existing task management tools are often too complex, discouraging users from staying consistent with their to-dos.</a:t>
            </a:r>
            <a:endParaRPr lang="en-US" dirty="0"/>
          </a:p>
          <a:p>
            <a:pPr marL="285750" indent="-285750">
              <a:buFont typeface="Wingdings" panose="05000000000000000000" pitchFamily="2" charset="2"/>
              <a:buChar char="§"/>
            </a:pPr>
            <a:r>
              <a:rPr lang="en-US" b="1" dirty="0"/>
              <a:t>Limited Accessibility</a:t>
            </a:r>
            <a:r>
              <a:rPr lang="en-US" dirty="0"/>
              <a:t>: Users lack a simple, accessible, and intuitive solution that seamlessly integrates task tracking into their daily routines.</a:t>
            </a:r>
            <a:endParaRPr lang="en-US" dirty="0"/>
          </a:p>
        </p:txBody>
      </p:sp>
      <p:sp>
        <p:nvSpPr>
          <p:cNvPr id="7" name="Rectangle 6"/>
          <p:cNvSpPr/>
          <p:nvPr/>
        </p:nvSpPr>
        <p:spPr>
          <a:xfrm>
            <a:off x="8466667" y="0"/>
            <a:ext cx="372533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Connector 1"/>
          <p:cNvSpPr/>
          <p:nvPr/>
        </p:nvSpPr>
        <p:spPr>
          <a:xfrm>
            <a:off x="519289" y="1919111"/>
            <a:ext cx="101600" cy="1241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Flowchart: Connector 8"/>
          <p:cNvSpPr/>
          <p:nvPr/>
        </p:nvSpPr>
        <p:spPr>
          <a:xfrm>
            <a:off x="677333" y="1919111"/>
            <a:ext cx="101600" cy="1241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Flowchart: Connector 9"/>
          <p:cNvSpPr/>
          <p:nvPr/>
        </p:nvSpPr>
        <p:spPr>
          <a:xfrm>
            <a:off x="828147" y="1919111"/>
            <a:ext cx="101600" cy="1241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ectangle 10"/>
          <p:cNvSpPr/>
          <p:nvPr/>
        </p:nvSpPr>
        <p:spPr>
          <a:xfrm>
            <a:off x="420510" y="2136935"/>
            <a:ext cx="2322689" cy="584775"/>
          </a:xfrm>
          <a:prstGeom prst="rect">
            <a:avLst/>
          </a:prstGeom>
        </p:spPr>
        <p:txBody>
          <a:bodyPr wrap="square">
            <a:spAutoFit/>
          </a:bodyPr>
          <a:lstStyle/>
          <a:p>
            <a:pPr algn="ctr"/>
            <a:r>
              <a:rPr lang="en-US" sz="3200" b="1" dirty="0" smtClean="0">
                <a:solidFill>
                  <a:schemeClr val="accent1"/>
                </a:solidFill>
              </a:rPr>
              <a:t>The Problem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6594" y="2136935"/>
            <a:ext cx="4572230" cy="3044012"/>
          </a:xfrm>
          <a:prstGeom prst="rect">
            <a:avLst/>
          </a:prstGeom>
        </p:spPr>
      </p:pic>
    </p:spTree>
    <p:extLst>
      <p:ext uri="{BB962C8B-B14F-4D97-AF65-F5344CB8AC3E}">
        <p14:creationId xmlns:p14="http://schemas.microsoft.com/office/powerpoint/2010/main" val="1253079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515054" y="2957633"/>
            <a:ext cx="6551790" cy="1754326"/>
          </a:xfrm>
          <a:prstGeom prst="rect">
            <a:avLst/>
          </a:prstGeom>
        </p:spPr>
        <p:txBody>
          <a:bodyPr wrap="square">
            <a:spAutoFit/>
          </a:bodyPr>
          <a:lstStyle/>
          <a:p>
            <a:r>
              <a:rPr lang="en-US" dirty="0"/>
              <a:t>The app provides a </a:t>
            </a:r>
            <a:r>
              <a:rPr lang="en-US" b="1" dirty="0"/>
              <a:t>simple, intuitive platform</a:t>
            </a:r>
            <a:r>
              <a:rPr lang="en-US" dirty="0"/>
              <a:t> where users can easily create, organize, and prioritize their tasks. With features like reminders, categorization, and progress tracking, it eliminates the complexity of task management. Its seamless design ensures accessibility on the go, helping users stay productive and focused in their daily routines.</a:t>
            </a:r>
            <a:endParaRPr lang="en-US" dirty="0"/>
          </a:p>
        </p:txBody>
      </p:sp>
      <p:sp>
        <p:nvSpPr>
          <p:cNvPr id="11" name="Rectangle 10"/>
          <p:cNvSpPr/>
          <p:nvPr/>
        </p:nvSpPr>
        <p:spPr>
          <a:xfrm>
            <a:off x="420510" y="2136935"/>
            <a:ext cx="2322689" cy="584775"/>
          </a:xfrm>
          <a:prstGeom prst="rect">
            <a:avLst/>
          </a:prstGeom>
        </p:spPr>
        <p:txBody>
          <a:bodyPr wrap="square">
            <a:spAutoFit/>
          </a:bodyPr>
          <a:lstStyle/>
          <a:p>
            <a:pPr algn="ctr"/>
            <a:r>
              <a:rPr lang="en-US" sz="3200" b="1" dirty="0" smtClean="0">
                <a:solidFill>
                  <a:schemeClr val="accent1"/>
                </a:solidFill>
              </a:rPr>
              <a:t>The Solution</a:t>
            </a:r>
          </a:p>
        </p:txBody>
      </p:sp>
      <p:sp>
        <p:nvSpPr>
          <p:cNvPr id="12" name="Flowchart: Connector 11"/>
          <p:cNvSpPr/>
          <p:nvPr/>
        </p:nvSpPr>
        <p:spPr>
          <a:xfrm>
            <a:off x="888032" y="5912862"/>
            <a:ext cx="402341" cy="36319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0800000">
            <a:off x="828146" y="5713295"/>
            <a:ext cx="522112" cy="584775"/>
          </a:xfrm>
          <a:prstGeom prst="rect">
            <a:avLst/>
          </a:prstGeom>
        </p:spPr>
        <p:txBody>
          <a:bodyPr wrap="square">
            <a:spAutoFit/>
          </a:bodyPr>
          <a:lstStyle/>
          <a:p>
            <a:pPr algn="ctr"/>
            <a:r>
              <a:rPr lang="en-US" sz="3200" b="1" dirty="0" smtClean="0">
                <a:solidFill>
                  <a:srgbClr val="C00000"/>
                </a:soli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730" y="388946"/>
            <a:ext cx="4772025" cy="6147321"/>
          </a:xfrm>
          <a:prstGeom prst="rect">
            <a:avLst/>
          </a:prstGeom>
        </p:spPr>
      </p:pic>
    </p:spTree>
    <p:extLst>
      <p:ext uri="{BB962C8B-B14F-4D97-AF65-F5344CB8AC3E}">
        <p14:creationId xmlns:p14="http://schemas.microsoft.com/office/powerpoint/2010/main" val="3979022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36" y="2066894"/>
            <a:ext cx="3881920" cy="33830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11" name="Rectangle 10"/>
          <p:cNvSpPr/>
          <p:nvPr/>
        </p:nvSpPr>
        <p:spPr>
          <a:xfrm>
            <a:off x="211627" y="1528144"/>
            <a:ext cx="2322689" cy="584775"/>
          </a:xfrm>
          <a:prstGeom prst="rect">
            <a:avLst/>
          </a:prstGeom>
        </p:spPr>
        <p:txBody>
          <a:bodyPr wrap="square">
            <a:spAutoFit/>
          </a:bodyPr>
          <a:lstStyle/>
          <a:p>
            <a:pPr algn="ctr"/>
            <a:r>
              <a:rPr lang="en-US" sz="3200" b="1" dirty="0" smtClean="0">
                <a:solidFill>
                  <a:schemeClr val="accent1"/>
                </a:solidFill>
              </a:rPr>
              <a:t>Product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8815" y="1974771"/>
            <a:ext cx="3567289" cy="3567289"/>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9720" y="1974771"/>
            <a:ext cx="3567289" cy="3567289"/>
          </a:xfrm>
          <a:prstGeom prst="rect">
            <a:avLst/>
          </a:prstGeom>
        </p:spPr>
      </p:pic>
      <p:sp>
        <p:nvSpPr>
          <p:cNvPr id="20" name="Rectangle 19"/>
          <p:cNvSpPr/>
          <p:nvPr/>
        </p:nvSpPr>
        <p:spPr>
          <a:xfrm>
            <a:off x="621933" y="5542060"/>
            <a:ext cx="2322689" cy="400110"/>
          </a:xfrm>
          <a:prstGeom prst="rect">
            <a:avLst/>
          </a:prstGeom>
        </p:spPr>
        <p:txBody>
          <a:bodyPr wrap="square">
            <a:spAutoFit/>
          </a:bodyPr>
          <a:lstStyle/>
          <a:p>
            <a:pPr algn="ctr"/>
            <a:r>
              <a:rPr lang="en-US" sz="1400" b="1" dirty="0" smtClean="0">
                <a:ln w="0"/>
                <a:effectLst>
                  <a:outerShdw blurRad="38100" dist="19050" dir="2700000" algn="tl" rotWithShape="0">
                    <a:schemeClr val="dk1">
                      <a:alpha val="40000"/>
                    </a:schemeClr>
                  </a:outerShdw>
                </a:effectLst>
              </a:rPr>
              <a:t>1. </a:t>
            </a:r>
            <a:r>
              <a:rPr lang="en-US" sz="2000" b="1" dirty="0" smtClean="0">
                <a:ln w="0"/>
                <a:effectLst>
                  <a:outerShdw blurRad="38100" dist="19050" dir="2700000" algn="tl" rotWithShape="0">
                    <a:schemeClr val="dk1">
                      <a:alpha val="40000"/>
                    </a:schemeClr>
                  </a:outerShdw>
                </a:effectLst>
              </a:rPr>
              <a:t>Create tasks</a:t>
            </a:r>
            <a:endParaRPr lang="en-US" sz="2000" b="1" dirty="0" smtClean="0">
              <a:ln w="0"/>
              <a:effectLst>
                <a:outerShdw blurRad="38100" dist="19050" dir="2700000" algn="tl" rotWithShape="0">
                  <a:schemeClr val="dk1">
                    <a:alpha val="40000"/>
                  </a:schemeClr>
                </a:outerShdw>
              </a:effectLst>
            </a:endParaRPr>
          </a:p>
        </p:txBody>
      </p:sp>
      <p:sp>
        <p:nvSpPr>
          <p:cNvPr id="13" name="Chevron 12"/>
          <p:cNvSpPr/>
          <p:nvPr/>
        </p:nvSpPr>
        <p:spPr>
          <a:xfrm flipV="1">
            <a:off x="3031447" y="3547398"/>
            <a:ext cx="849143" cy="21101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3" name="Rectangle 22"/>
          <p:cNvSpPr/>
          <p:nvPr/>
        </p:nvSpPr>
        <p:spPr>
          <a:xfrm>
            <a:off x="3500100" y="5542060"/>
            <a:ext cx="2322689" cy="707886"/>
          </a:xfrm>
          <a:prstGeom prst="rect">
            <a:avLst/>
          </a:prstGeom>
        </p:spPr>
        <p:txBody>
          <a:bodyPr wrap="square">
            <a:spAutoFit/>
          </a:bodyPr>
          <a:lstStyle/>
          <a:p>
            <a:pPr algn="ctr"/>
            <a:r>
              <a:rPr lang="en-US" sz="1400" b="1" dirty="0"/>
              <a:t>2</a:t>
            </a:r>
            <a:r>
              <a:rPr lang="en-US" sz="1400" b="1" dirty="0" smtClean="0"/>
              <a:t>. </a:t>
            </a:r>
            <a:r>
              <a:rPr lang="en-US" sz="2000" b="1" dirty="0" smtClean="0"/>
              <a:t>Organize and Prioritize</a:t>
            </a:r>
            <a:endParaRPr lang="en-US" sz="2000" b="1" dirty="0" smtClean="0"/>
          </a:p>
        </p:txBody>
      </p:sp>
      <p:sp>
        <p:nvSpPr>
          <p:cNvPr id="24" name="Rectangle 23"/>
          <p:cNvSpPr/>
          <p:nvPr/>
        </p:nvSpPr>
        <p:spPr>
          <a:xfrm>
            <a:off x="6636175" y="5542060"/>
            <a:ext cx="2322689" cy="707886"/>
          </a:xfrm>
          <a:prstGeom prst="rect">
            <a:avLst/>
          </a:prstGeom>
        </p:spPr>
        <p:txBody>
          <a:bodyPr wrap="square">
            <a:spAutoFit/>
          </a:bodyPr>
          <a:lstStyle/>
          <a:p>
            <a:pPr algn="ctr"/>
            <a:r>
              <a:rPr lang="en-US" sz="1400" b="1" dirty="0" smtClean="0"/>
              <a:t>3. </a:t>
            </a:r>
            <a:r>
              <a:rPr lang="en-US" sz="2000" b="1" dirty="0"/>
              <a:t>T</a:t>
            </a:r>
            <a:r>
              <a:rPr lang="en-US" sz="2000" b="1" dirty="0" smtClean="0"/>
              <a:t>rack and Complete Task </a:t>
            </a:r>
            <a:endParaRPr lang="en-US" sz="2000" b="1" dirty="0" smtClean="0"/>
          </a:p>
        </p:txBody>
      </p:sp>
      <p:sp>
        <p:nvSpPr>
          <p:cNvPr id="26" name="Rectangle 25"/>
          <p:cNvSpPr/>
          <p:nvPr/>
        </p:nvSpPr>
        <p:spPr>
          <a:xfrm>
            <a:off x="9147411" y="2283045"/>
            <a:ext cx="2378545" cy="738664"/>
          </a:xfrm>
          <a:prstGeom prst="rect">
            <a:avLst/>
          </a:prstGeom>
        </p:spPr>
        <p:txBody>
          <a:bodyPr wrap="square">
            <a:spAutoFit/>
          </a:bodyPr>
          <a:lstStyle/>
          <a:p>
            <a:pPr marL="285750" indent="-285750">
              <a:buFont typeface="Wingdings" panose="05000000000000000000" pitchFamily="2" charset="2"/>
              <a:buChar char="§"/>
            </a:pPr>
            <a:r>
              <a:rPr lang="en-US" sz="1400" b="1" dirty="0" smtClean="0"/>
              <a:t>Our product is</a:t>
            </a:r>
          </a:p>
          <a:p>
            <a:endParaRPr lang="en-US" sz="1400" b="1" dirty="0" smtClean="0"/>
          </a:p>
          <a:p>
            <a:pPr marL="285750" indent="-285750">
              <a:buFont typeface="Wingdings" panose="05000000000000000000" pitchFamily="2" charset="2"/>
              <a:buChar char="§"/>
            </a:pPr>
            <a:r>
              <a:rPr lang="en-US" sz="1400" b="1" dirty="0" smtClean="0"/>
              <a:t>Mobile</a:t>
            </a:r>
            <a:r>
              <a:rPr lang="en-US" sz="1400" b="1" dirty="0" smtClean="0"/>
              <a:t> </a:t>
            </a:r>
            <a:r>
              <a:rPr lang="en-US" sz="1400" b="1" dirty="0" smtClean="0"/>
              <a:t>Based Application</a:t>
            </a:r>
            <a:endParaRPr lang="en-US" sz="2000" b="1" dirty="0" smtClean="0"/>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6467" y="2135970"/>
            <a:ext cx="2985045" cy="3406090"/>
          </a:xfrm>
          <a:prstGeom prst="rect">
            <a:avLst/>
          </a:prstGeom>
        </p:spPr>
      </p:pic>
      <p:sp>
        <p:nvSpPr>
          <p:cNvPr id="22" name="Chevron 21"/>
          <p:cNvSpPr/>
          <p:nvPr/>
        </p:nvSpPr>
        <p:spPr>
          <a:xfrm flipV="1">
            <a:off x="6202926" y="3547397"/>
            <a:ext cx="849143" cy="21101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p:cNvSpPr/>
          <p:nvPr/>
        </p:nvSpPr>
        <p:spPr>
          <a:xfrm>
            <a:off x="4332856" y="4235531"/>
            <a:ext cx="1066800" cy="175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332856" y="4491976"/>
            <a:ext cx="1066800" cy="175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332856" y="2825917"/>
            <a:ext cx="1066800" cy="175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9585" y="3285663"/>
            <a:ext cx="1143000" cy="1085850"/>
          </a:xfrm>
          <a:prstGeom prst="rect">
            <a:avLst/>
          </a:prstGeom>
        </p:spPr>
      </p:pic>
    </p:spTree>
    <p:extLst>
      <p:ext uri="{BB962C8B-B14F-4D97-AF65-F5344CB8AC3E}">
        <p14:creationId xmlns:p14="http://schemas.microsoft.com/office/powerpoint/2010/main" val="4122637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11" name="Rectangle 10"/>
          <p:cNvSpPr/>
          <p:nvPr/>
        </p:nvSpPr>
        <p:spPr>
          <a:xfrm>
            <a:off x="244536" y="1421031"/>
            <a:ext cx="2543296" cy="584775"/>
          </a:xfrm>
          <a:prstGeom prst="rect">
            <a:avLst/>
          </a:prstGeom>
        </p:spPr>
        <p:txBody>
          <a:bodyPr wrap="square">
            <a:spAutoFit/>
          </a:bodyPr>
          <a:lstStyle/>
          <a:p>
            <a:pPr algn="ctr"/>
            <a:r>
              <a:rPr lang="en-US" sz="3200" b="1" dirty="0" smtClean="0">
                <a:solidFill>
                  <a:schemeClr val="accent1"/>
                </a:solidFill>
              </a:rPr>
              <a:t>Target Market</a:t>
            </a:r>
          </a:p>
        </p:txBody>
      </p:sp>
      <p:sp>
        <p:nvSpPr>
          <p:cNvPr id="26" name="Rectangle 25"/>
          <p:cNvSpPr/>
          <p:nvPr/>
        </p:nvSpPr>
        <p:spPr>
          <a:xfrm>
            <a:off x="244535" y="1926510"/>
            <a:ext cx="6799732" cy="338554"/>
          </a:xfrm>
          <a:prstGeom prst="rect">
            <a:avLst/>
          </a:prstGeom>
        </p:spPr>
        <p:txBody>
          <a:bodyPr wrap="square">
            <a:spAutoFit/>
          </a:bodyPr>
          <a:lstStyle/>
          <a:p>
            <a:r>
              <a:rPr lang="en-US" sz="1600" dirty="0"/>
              <a:t>Our target market consists of </a:t>
            </a:r>
            <a:r>
              <a:rPr lang="en-US" sz="1600" b="1" dirty="0" smtClean="0"/>
              <a:t>busy professionals, students </a:t>
            </a:r>
            <a:r>
              <a:rPr lang="en-US" sz="1600" dirty="0" smtClean="0"/>
              <a:t>and </a:t>
            </a:r>
            <a:r>
              <a:rPr lang="en-US" sz="1600" b="1" dirty="0" smtClean="0"/>
              <a:t>home managers</a:t>
            </a:r>
            <a:r>
              <a:rPr lang="en-US" sz="1600" dirty="0" smtClean="0"/>
              <a:t> </a:t>
            </a:r>
            <a:endParaRPr lang="en-US" sz="1600" b="1" dirty="0" smtClean="0"/>
          </a:p>
        </p:txBody>
      </p:sp>
      <p:grpSp>
        <p:nvGrpSpPr>
          <p:cNvPr id="9" name="Group 8"/>
          <p:cNvGrpSpPr/>
          <p:nvPr/>
        </p:nvGrpSpPr>
        <p:grpSpPr>
          <a:xfrm>
            <a:off x="420511" y="2736689"/>
            <a:ext cx="2537177" cy="401624"/>
            <a:chOff x="420511" y="2567354"/>
            <a:chExt cx="2537177" cy="401624"/>
          </a:xfrm>
        </p:grpSpPr>
        <p:sp>
          <p:nvSpPr>
            <p:cNvPr id="6" name="5-Point Star 5"/>
            <p:cNvSpPr/>
            <p:nvPr/>
          </p:nvSpPr>
          <p:spPr>
            <a:xfrm>
              <a:off x="420511" y="2567354"/>
              <a:ext cx="392289" cy="401624"/>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5" name="5-Point Star 24"/>
            <p:cNvSpPr/>
            <p:nvPr/>
          </p:nvSpPr>
          <p:spPr>
            <a:xfrm>
              <a:off x="956733" y="2567354"/>
              <a:ext cx="392289" cy="401624"/>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7" name="5-Point Star 26"/>
            <p:cNvSpPr/>
            <p:nvPr/>
          </p:nvSpPr>
          <p:spPr>
            <a:xfrm>
              <a:off x="1492955" y="2567354"/>
              <a:ext cx="392289" cy="401624"/>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8" name="5-Point Star 27"/>
            <p:cNvSpPr/>
            <p:nvPr/>
          </p:nvSpPr>
          <p:spPr>
            <a:xfrm>
              <a:off x="2029177" y="2567354"/>
              <a:ext cx="392289" cy="401624"/>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9" name="5-Point Star 28"/>
            <p:cNvSpPr/>
            <p:nvPr/>
          </p:nvSpPr>
          <p:spPr>
            <a:xfrm>
              <a:off x="2565399" y="2567354"/>
              <a:ext cx="392289" cy="40162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C00000"/>
                  </a:solidFill>
                </a:rPr>
                <a:t> </a:t>
              </a:r>
              <a:endParaRPr lang="en-US" dirty="0">
                <a:solidFill>
                  <a:srgbClr val="C00000"/>
                </a:solidFill>
              </a:endParaRPr>
            </a:p>
          </p:txBody>
        </p:sp>
      </p:grpSp>
      <p:grpSp>
        <p:nvGrpSpPr>
          <p:cNvPr id="8" name="Group 7"/>
          <p:cNvGrpSpPr/>
          <p:nvPr/>
        </p:nvGrpSpPr>
        <p:grpSpPr>
          <a:xfrm rot="18964900">
            <a:off x="650395" y="3606227"/>
            <a:ext cx="1755040" cy="1715330"/>
            <a:chOff x="956733" y="3497805"/>
            <a:chExt cx="928511" cy="769395"/>
          </a:xfrm>
        </p:grpSpPr>
        <p:sp>
          <p:nvSpPr>
            <p:cNvPr id="7" name="Block Arc 6"/>
            <p:cNvSpPr/>
            <p:nvPr/>
          </p:nvSpPr>
          <p:spPr>
            <a:xfrm>
              <a:off x="956733" y="3497805"/>
              <a:ext cx="928511" cy="769395"/>
            </a:xfrm>
            <a:prstGeom prst="blockArc">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Block Arc 31"/>
            <p:cNvSpPr/>
            <p:nvPr/>
          </p:nvSpPr>
          <p:spPr>
            <a:xfrm rot="10800000">
              <a:off x="956733" y="3497805"/>
              <a:ext cx="928511" cy="769395"/>
            </a:xfrm>
            <a:prstGeom prst="blockArc">
              <a:avLst>
                <a:gd name="adj1" fmla="val 10800000"/>
                <a:gd name="adj2" fmla="val 16063479"/>
                <a:gd name="adj3" fmla="val 26567"/>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p:cNvGrpSpPr/>
          <p:nvPr/>
        </p:nvGrpSpPr>
        <p:grpSpPr>
          <a:xfrm>
            <a:off x="450144" y="5789471"/>
            <a:ext cx="2507544" cy="295242"/>
            <a:chOff x="594077" y="5620136"/>
            <a:chExt cx="1971322" cy="295242"/>
          </a:xfrm>
        </p:grpSpPr>
        <p:sp>
          <p:nvSpPr>
            <p:cNvPr id="12" name="Rounded Rectangle 11"/>
            <p:cNvSpPr/>
            <p:nvPr/>
          </p:nvSpPr>
          <p:spPr>
            <a:xfrm>
              <a:off x="594077" y="5620136"/>
              <a:ext cx="1971322" cy="2952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99720" y="5620136"/>
              <a:ext cx="1311994" cy="29524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146775" y="2412075"/>
            <a:ext cx="8037690" cy="1310854"/>
            <a:chOff x="3146775" y="2412075"/>
            <a:chExt cx="8037690" cy="1310854"/>
          </a:xfrm>
        </p:grpSpPr>
        <p:sp>
          <p:nvSpPr>
            <p:cNvPr id="20" name="Rectangle 19"/>
            <p:cNvSpPr/>
            <p:nvPr/>
          </p:nvSpPr>
          <p:spPr>
            <a:xfrm>
              <a:off x="3146775" y="2799599"/>
              <a:ext cx="8037690" cy="923330"/>
            </a:xfrm>
            <a:prstGeom prst="rect">
              <a:avLst/>
            </a:prstGeom>
          </p:spPr>
          <p:txBody>
            <a:bodyPr wrap="square">
              <a:spAutoFit/>
            </a:bodyPr>
            <a:lstStyle/>
            <a:p>
              <a:r>
                <a:rPr lang="en-US" dirty="0"/>
                <a:t>People across various professions, lifestyles, and age groups struggle with task management, and the need to stay organized is universal. The app provides a simple solution to help users structure their day, manage priorities, and achieve goals.</a:t>
              </a:r>
              <a:endParaRPr lang="en-US" dirty="0"/>
            </a:p>
          </p:txBody>
        </p:sp>
        <p:sp>
          <p:nvSpPr>
            <p:cNvPr id="38" name="Rectangle 37"/>
            <p:cNvSpPr/>
            <p:nvPr/>
          </p:nvSpPr>
          <p:spPr>
            <a:xfrm>
              <a:off x="3146775" y="2412075"/>
              <a:ext cx="1739488" cy="461665"/>
            </a:xfrm>
            <a:prstGeom prst="rect">
              <a:avLst/>
            </a:prstGeom>
          </p:spPr>
          <p:txBody>
            <a:bodyPr wrap="square">
              <a:spAutoFit/>
            </a:bodyPr>
            <a:lstStyle/>
            <a:p>
              <a:r>
                <a:rPr lang="en-US" sz="2400" b="1" dirty="0" smtClean="0"/>
                <a:t>4 out of 5</a:t>
              </a:r>
            </a:p>
          </p:txBody>
        </p:sp>
      </p:grpSp>
      <p:grpSp>
        <p:nvGrpSpPr>
          <p:cNvPr id="40" name="Group 39"/>
          <p:cNvGrpSpPr/>
          <p:nvPr/>
        </p:nvGrpSpPr>
        <p:grpSpPr>
          <a:xfrm>
            <a:off x="3146775" y="3842309"/>
            <a:ext cx="8037690" cy="1310854"/>
            <a:chOff x="3146775" y="2412075"/>
            <a:chExt cx="8037690" cy="1310854"/>
          </a:xfrm>
        </p:grpSpPr>
        <p:sp>
          <p:nvSpPr>
            <p:cNvPr id="41" name="Rectangle 40"/>
            <p:cNvSpPr/>
            <p:nvPr/>
          </p:nvSpPr>
          <p:spPr>
            <a:xfrm>
              <a:off x="3146775" y="2799599"/>
              <a:ext cx="8037690" cy="923330"/>
            </a:xfrm>
            <a:prstGeom prst="rect">
              <a:avLst/>
            </a:prstGeom>
          </p:spPr>
          <p:txBody>
            <a:bodyPr wrap="square">
              <a:spAutoFit/>
            </a:bodyPr>
            <a:lstStyle/>
            <a:p>
              <a:r>
                <a:rPr lang="en-US" dirty="0"/>
                <a:t>In today’s fast-paced world, individuals are increasingly looking for tools to improve their productivity and time management. The app meets this demand by helping users plan, track, and complete tasks efficiently.</a:t>
              </a:r>
              <a:endParaRPr lang="en-US" dirty="0"/>
            </a:p>
          </p:txBody>
        </p:sp>
        <p:sp>
          <p:nvSpPr>
            <p:cNvPr id="42" name="Rectangle 41"/>
            <p:cNvSpPr/>
            <p:nvPr/>
          </p:nvSpPr>
          <p:spPr>
            <a:xfrm>
              <a:off x="3146775" y="2412075"/>
              <a:ext cx="1739488" cy="461665"/>
            </a:xfrm>
            <a:prstGeom prst="rect">
              <a:avLst/>
            </a:prstGeom>
          </p:spPr>
          <p:txBody>
            <a:bodyPr wrap="square">
              <a:spAutoFit/>
            </a:bodyPr>
            <a:lstStyle/>
            <a:p>
              <a:r>
                <a:rPr lang="en-US" sz="2400" b="1" dirty="0" smtClean="0"/>
                <a:t>81%</a:t>
              </a:r>
            </a:p>
          </p:txBody>
        </p:sp>
      </p:grpSp>
      <p:grpSp>
        <p:nvGrpSpPr>
          <p:cNvPr id="43" name="Group 42"/>
          <p:cNvGrpSpPr/>
          <p:nvPr/>
        </p:nvGrpSpPr>
        <p:grpSpPr>
          <a:xfrm>
            <a:off x="3146775" y="5272543"/>
            <a:ext cx="8037690" cy="1033855"/>
            <a:chOff x="3146775" y="2412075"/>
            <a:chExt cx="8037690" cy="1033855"/>
          </a:xfrm>
        </p:grpSpPr>
        <p:sp>
          <p:nvSpPr>
            <p:cNvPr id="44" name="Rectangle 43"/>
            <p:cNvSpPr/>
            <p:nvPr/>
          </p:nvSpPr>
          <p:spPr>
            <a:xfrm>
              <a:off x="3146775" y="2799599"/>
              <a:ext cx="8037690" cy="646331"/>
            </a:xfrm>
            <a:prstGeom prst="rect">
              <a:avLst/>
            </a:prstGeom>
          </p:spPr>
          <p:txBody>
            <a:bodyPr wrap="square">
              <a:spAutoFit/>
            </a:bodyPr>
            <a:lstStyle/>
            <a:p>
              <a:r>
                <a:rPr lang="en-US" dirty="0"/>
                <a:t>With smartphones becoming essential, people prefer tools they can access anytime, anywhere. A mobile-friendly To-Do app ensures flexibility for busy users on the go.</a:t>
              </a:r>
              <a:endParaRPr lang="en-US" dirty="0"/>
            </a:p>
          </p:txBody>
        </p:sp>
        <p:sp>
          <p:nvSpPr>
            <p:cNvPr id="45" name="Rectangle 44"/>
            <p:cNvSpPr/>
            <p:nvPr/>
          </p:nvSpPr>
          <p:spPr>
            <a:xfrm>
              <a:off x="3146775" y="2412075"/>
              <a:ext cx="1739488" cy="461665"/>
            </a:xfrm>
            <a:prstGeom prst="rect">
              <a:avLst/>
            </a:prstGeom>
          </p:spPr>
          <p:txBody>
            <a:bodyPr wrap="square">
              <a:spAutoFit/>
            </a:bodyPr>
            <a:lstStyle/>
            <a:p>
              <a:r>
                <a:rPr lang="en-US" sz="2400" b="1" dirty="0" smtClean="0"/>
                <a:t>72%</a:t>
              </a:r>
            </a:p>
          </p:txBody>
        </p:sp>
      </p:grpSp>
    </p:spTree>
    <p:extLst>
      <p:ext uri="{BB962C8B-B14F-4D97-AF65-F5344CB8AC3E}">
        <p14:creationId xmlns:p14="http://schemas.microsoft.com/office/powerpoint/2010/main" val="4293754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11" name="Rectangle 10"/>
          <p:cNvSpPr/>
          <p:nvPr/>
        </p:nvSpPr>
        <p:spPr>
          <a:xfrm>
            <a:off x="244536" y="1421031"/>
            <a:ext cx="2543296" cy="584775"/>
          </a:xfrm>
          <a:prstGeom prst="rect">
            <a:avLst/>
          </a:prstGeom>
        </p:spPr>
        <p:txBody>
          <a:bodyPr wrap="square">
            <a:spAutoFit/>
          </a:bodyPr>
          <a:lstStyle/>
          <a:p>
            <a:pPr algn="ctr"/>
            <a:r>
              <a:rPr lang="en-US" sz="3200" b="1" dirty="0" smtClean="0">
                <a:solidFill>
                  <a:schemeClr val="accent1"/>
                </a:solidFill>
              </a:rPr>
              <a:t>Market Size</a:t>
            </a:r>
          </a:p>
        </p:txBody>
      </p:sp>
      <p:grpSp>
        <p:nvGrpSpPr>
          <p:cNvPr id="15" name="Group 14"/>
          <p:cNvGrpSpPr/>
          <p:nvPr/>
        </p:nvGrpSpPr>
        <p:grpSpPr>
          <a:xfrm>
            <a:off x="420511" y="5102499"/>
            <a:ext cx="5551312" cy="830997"/>
            <a:chOff x="3146773" y="2412075"/>
            <a:chExt cx="8037690" cy="201361"/>
          </a:xfrm>
        </p:grpSpPr>
        <p:sp>
          <p:nvSpPr>
            <p:cNvPr id="20" name="Rectangle 19"/>
            <p:cNvSpPr/>
            <p:nvPr/>
          </p:nvSpPr>
          <p:spPr>
            <a:xfrm>
              <a:off x="3146773" y="2523942"/>
              <a:ext cx="8037690" cy="89494"/>
            </a:xfrm>
            <a:prstGeom prst="rect">
              <a:avLst/>
            </a:prstGeom>
          </p:spPr>
          <p:txBody>
            <a:bodyPr wrap="square">
              <a:spAutoFit/>
            </a:bodyPr>
            <a:lstStyle/>
            <a:p>
              <a:r>
                <a:rPr lang="en-US" b="1" dirty="0" smtClean="0"/>
                <a:t>4.2 billion</a:t>
              </a:r>
              <a:r>
                <a:rPr lang="en-US" dirty="0" smtClean="0"/>
                <a:t> </a:t>
              </a:r>
              <a:r>
                <a:rPr lang="en-US" dirty="0" smtClean="0"/>
                <a:t>potential users</a:t>
              </a:r>
              <a:endParaRPr lang="en-US" dirty="0"/>
            </a:p>
          </p:txBody>
        </p:sp>
        <p:sp>
          <p:nvSpPr>
            <p:cNvPr id="38" name="Rectangle 37"/>
            <p:cNvSpPr/>
            <p:nvPr/>
          </p:nvSpPr>
          <p:spPr>
            <a:xfrm>
              <a:off x="3146773" y="2412075"/>
              <a:ext cx="5626792" cy="89494"/>
            </a:xfrm>
            <a:prstGeom prst="rect">
              <a:avLst/>
            </a:prstGeom>
          </p:spPr>
          <p:txBody>
            <a:bodyPr wrap="square">
              <a:spAutoFit/>
            </a:bodyPr>
            <a:lstStyle/>
            <a:p>
              <a:r>
                <a:rPr lang="en-US" b="1" dirty="0" smtClean="0"/>
                <a:t>Serviceable Obtainable Market(SOM)</a:t>
              </a:r>
            </a:p>
          </p:txBody>
        </p:sp>
      </p:grpSp>
      <p:grpSp>
        <p:nvGrpSpPr>
          <p:cNvPr id="30" name="Group 29"/>
          <p:cNvGrpSpPr/>
          <p:nvPr/>
        </p:nvGrpSpPr>
        <p:grpSpPr>
          <a:xfrm>
            <a:off x="420511" y="2077930"/>
            <a:ext cx="5551312" cy="830993"/>
            <a:chOff x="3146773" y="2412076"/>
            <a:chExt cx="8037690" cy="201360"/>
          </a:xfrm>
        </p:grpSpPr>
        <p:sp>
          <p:nvSpPr>
            <p:cNvPr id="31" name="Rectangle 30"/>
            <p:cNvSpPr/>
            <p:nvPr/>
          </p:nvSpPr>
          <p:spPr>
            <a:xfrm>
              <a:off x="3146773" y="2523942"/>
              <a:ext cx="8037690" cy="89494"/>
            </a:xfrm>
            <a:prstGeom prst="rect">
              <a:avLst/>
            </a:prstGeom>
          </p:spPr>
          <p:txBody>
            <a:bodyPr wrap="square">
              <a:spAutoFit/>
            </a:bodyPr>
            <a:lstStyle/>
            <a:p>
              <a:r>
                <a:rPr lang="en-US" b="1" dirty="0" smtClean="0"/>
                <a:t>6.8 billions</a:t>
              </a:r>
              <a:r>
                <a:rPr lang="en-US" dirty="0" smtClean="0"/>
                <a:t> smartphones worldwide</a:t>
              </a:r>
              <a:endParaRPr lang="en-US" dirty="0"/>
            </a:p>
          </p:txBody>
        </p:sp>
        <p:sp>
          <p:nvSpPr>
            <p:cNvPr id="33" name="Rectangle 32"/>
            <p:cNvSpPr/>
            <p:nvPr/>
          </p:nvSpPr>
          <p:spPr>
            <a:xfrm>
              <a:off x="3146773" y="2412076"/>
              <a:ext cx="6313285" cy="89494"/>
            </a:xfrm>
            <a:prstGeom prst="rect">
              <a:avLst/>
            </a:prstGeom>
          </p:spPr>
          <p:txBody>
            <a:bodyPr wrap="square">
              <a:spAutoFit/>
            </a:bodyPr>
            <a:lstStyle/>
            <a:p>
              <a:r>
                <a:rPr lang="en-US" b="1" dirty="0" smtClean="0"/>
                <a:t>Total Addressable Market(TAM)</a:t>
              </a:r>
            </a:p>
          </p:txBody>
        </p:sp>
      </p:grpSp>
      <p:grpSp>
        <p:nvGrpSpPr>
          <p:cNvPr id="34" name="Group 33"/>
          <p:cNvGrpSpPr/>
          <p:nvPr/>
        </p:nvGrpSpPr>
        <p:grpSpPr>
          <a:xfrm>
            <a:off x="420511" y="3451713"/>
            <a:ext cx="5551312" cy="1107995"/>
            <a:chOff x="3146773" y="2412075"/>
            <a:chExt cx="8037690" cy="268481"/>
          </a:xfrm>
        </p:grpSpPr>
        <p:sp>
          <p:nvSpPr>
            <p:cNvPr id="35" name="Rectangle 34"/>
            <p:cNvSpPr/>
            <p:nvPr/>
          </p:nvSpPr>
          <p:spPr>
            <a:xfrm>
              <a:off x="3146773" y="2523942"/>
              <a:ext cx="8037690" cy="156614"/>
            </a:xfrm>
            <a:prstGeom prst="rect">
              <a:avLst/>
            </a:prstGeom>
          </p:spPr>
          <p:txBody>
            <a:bodyPr wrap="square">
              <a:spAutoFit/>
            </a:bodyPr>
            <a:lstStyle/>
            <a:p>
              <a:r>
                <a:rPr lang="en-US" dirty="0"/>
                <a:t>A total of </a:t>
              </a:r>
              <a:r>
                <a:rPr lang="en-US" b="1" dirty="0" smtClean="0"/>
                <a:t>6.8 billion</a:t>
              </a:r>
              <a:r>
                <a:rPr lang="en-US" dirty="0" smtClean="0"/>
                <a:t> </a:t>
              </a:r>
              <a:r>
                <a:rPr lang="en-US" dirty="0"/>
                <a:t>individuals have access to mobile devices and the </a:t>
              </a:r>
              <a:r>
                <a:rPr lang="en-US" dirty="0" smtClean="0"/>
                <a:t>internet</a:t>
              </a:r>
              <a:endParaRPr lang="en-US" dirty="0"/>
            </a:p>
          </p:txBody>
        </p:sp>
        <p:sp>
          <p:nvSpPr>
            <p:cNvPr id="37" name="Rectangle 36"/>
            <p:cNvSpPr/>
            <p:nvPr/>
          </p:nvSpPr>
          <p:spPr>
            <a:xfrm>
              <a:off x="3146773" y="2412075"/>
              <a:ext cx="5626792" cy="89494"/>
            </a:xfrm>
            <a:prstGeom prst="rect">
              <a:avLst/>
            </a:prstGeom>
          </p:spPr>
          <p:txBody>
            <a:bodyPr wrap="square">
              <a:spAutoFit/>
            </a:bodyPr>
            <a:lstStyle/>
            <a:p>
              <a:r>
                <a:rPr lang="en-US" b="1" dirty="0" smtClean="0"/>
                <a:t>Serviceable Availability Market(SAM)</a:t>
              </a:r>
            </a:p>
          </p:txBody>
        </p:sp>
      </p:grpSp>
      <p:graphicFrame>
        <p:nvGraphicFramePr>
          <p:cNvPr id="5" name="Chart 4"/>
          <p:cNvGraphicFramePr/>
          <p:nvPr>
            <p:extLst>
              <p:ext uri="{D42A27DB-BD31-4B8C-83A1-F6EECF244321}">
                <p14:modId xmlns:p14="http://schemas.microsoft.com/office/powerpoint/2010/main" val="3768033256"/>
              </p:ext>
            </p:extLst>
          </p:nvPr>
        </p:nvGraphicFramePr>
        <p:xfrm>
          <a:off x="6254045" y="1106498"/>
          <a:ext cx="5576710" cy="440240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0" y="6111198"/>
            <a:ext cx="12192000" cy="74680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987154" y="815278"/>
            <a:ext cx="550151" cy="523220"/>
          </a:xfrm>
          <a:prstGeom prst="rect">
            <a:avLst/>
          </a:prstGeom>
        </p:spPr>
        <p:txBody>
          <a:bodyPr wrap="none">
            <a:spAutoFit/>
          </a:bodyPr>
          <a:lstStyle/>
          <a:p>
            <a:r>
              <a:rPr lang="en-US" sz="1400" dirty="0" smtClean="0"/>
              <a:t>SOM</a:t>
            </a:r>
          </a:p>
          <a:p>
            <a:r>
              <a:rPr lang="en-US" sz="1400" dirty="0" smtClean="0"/>
              <a:t>12%</a:t>
            </a:r>
            <a:endParaRPr lang="en-US" sz="1400" dirty="0"/>
          </a:p>
        </p:txBody>
      </p:sp>
      <p:sp>
        <p:nvSpPr>
          <p:cNvPr id="39" name="Rectangle 38"/>
          <p:cNvSpPr/>
          <p:nvPr/>
        </p:nvSpPr>
        <p:spPr>
          <a:xfrm>
            <a:off x="6397361" y="2640625"/>
            <a:ext cx="532518" cy="523220"/>
          </a:xfrm>
          <a:prstGeom prst="rect">
            <a:avLst/>
          </a:prstGeom>
        </p:spPr>
        <p:txBody>
          <a:bodyPr wrap="none">
            <a:spAutoFit/>
          </a:bodyPr>
          <a:lstStyle/>
          <a:p>
            <a:r>
              <a:rPr lang="en-US" sz="1400" dirty="0" smtClean="0"/>
              <a:t>SAM</a:t>
            </a:r>
          </a:p>
          <a:p>
            <a:r>
              <a:rPr lang="en-US" sz="1400" dirty="0" smtClean="0"/>
              <a:t>28%</a:t>
            </a:r>
            <a:endParaRPr lang="en-US" sz="1400" dirty="0"/>
          </a:p>
        </p:txBody>
      </p:sp>
      <p:sp>
        <p:nvSpPr>
          <p:cNvPr id="46" name="Rectangle 45"/>
          <p:cNvSpPr/>
          <p:nvPr/>
        </p:nvSpPr>
        <p:spPr>
          <a:xfrm>
            <a:off x="11054203" y="3394677"/>
            <a:ext cx="532518" cy="523220"/>
          </a:xfrm>
          <a:prstGeom prst="rect">
            <a:avLst/>
          </a:prstGeom>
        </p:spPr>
        <p:txBody>
          <a:bodyPr wrap="none">
            <a:spAutoFit/>
          </a:bodyPr>
          <a:lstStyle/>
          <a:p>
            <a:r>
              <a:rPr lang="en-US" sz="1400" dirty="0" smtClean="0"/>
              <a:t>TAM</a:t>
            </a:r>
          </a:p>
          <a:p>
            <a:r>
              <a:rPr lang="en-US" sz="1400" dirty="0" smtClean="0"/>
              <a:t>60%</a:t>
            </a:r>
            <a:endParaRPr lang="en-US" sz="1400" dirty="0"/>
          </a:p>
        </p:txBody>
      </p:sp>
    </p:spTree>
    <p:extLst>
      <p:ext uri="{BB962C8B-B14F-4D97-AF65-F5344CB8AC3E}">
        <p14:creationId xmlns:p14="http://schemas.microsoft.com/office/powerpoint/2010/main" val="3272162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11" name="Rectangle 10"/>
          <p:cNvSpPr/>
          <p:nvPr/>
        </p:nvSpPr>
        <p:spPr>
          <a:xfrm>
            <a:off x="6645341" y="2252362"/>
            <a:ext cx="2758304" cy="707886"/>
          </a:xfrm>
          <a:prstGeom prst="rect">
            <a:avLst/>
          </a:prstGeom>
        </p:spPr>
        <p:txBody>
          <a:bodyPr wrap="square">
            <a:spAutoFit/>
          </a:bodyPr>
          <a:lstStyle/>
          <a:p>
            <a:pPr algn="ctr"/>
            <a:r>
              <a:rPr lang="en-US" sz="4000" b="1" dirty="0" smtClean="0">
                <a:solidFill>
                  <a:schemeClr val="accent1"/>
                </a:solidFill>
              </a:rPr>
              <a:t>Competitors</a:t>
            </a:r>
          </a:p>
        </p:txBody>
      </p:sp>
      <p:sp>
        <p:nvSpPr>
          <p:cNvPr id="3" name="Half Frame 2"/>
          <p:cNvSpPr/>
          <p:nvPr/>
        </p:nvSpPr>
        <p:spPr>
          <a:xfrm>
            <a:off x="0" y="2503048"/>
            <a:ext cx="609600" cy="914400"/>
          </a:xfrm>
          <a:prstGeom prst="half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lf Frame 20"/>
          <p:cNvSpPr/>
          <p:nvPr/>
        </p:nvSpPr>
        <p:spPr>
          <a:xfrm rot="10800000">
            <a:off x="3997540" y="4765941"/>
            <a:ext cx="609600" cy="914400"/>
          </a:xfrm>
          <a:prstGeom prst="half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79" y="2698045"/>
            <a:ext cx="4186982" cy="2787299"/>
          </a:xfrm>
          <a:prstGeom prst="rect">
            <a:avLst/>
          </a:prstGeom>
        </p:spPr>
      </p:pic>
      <p:sp>
        <p:nvSpPr>
          <p:cNvPr id="7" name="Rounded Rectangle 6"/>
          <p:cNvSpPr/>
          <p:nvPr/>
        </p:nvSpPr>
        <p:spPr>
          <a:xfrm>
            <a:off x="5248586" y="2960249"/>
            <a:ext cx="6062133" cy="34234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343717" y="3127021"/>
            <a:ext cx="5871870" cy="2492990"/>
          </a:xfrm>
          <a:prstGeom prst="rect">
            <a:avLst/>
          </a:prstGeom>
        </p:spPr>
        <p:txBody>
          <a:bodyPr wrap="square">
            <a:spAutoFit/>
          </a:bodyPr>
          <a:lstStyle/>
          <a:p>
            <a:pPr algn="ctr"/>
            <a:r>
              <a:rPr lang="en-US" sz="1400" dirty="0" err="1" smtClean="0">
                <a:solidFill>
                  <a:schemeClr val="bg1"/>
                </a:solidFill>
              </a:rPr>
              <a:t>Todoist</a:t>
            </a:r>
            <a:endParaRPr lang="en-US" sz="1400" dirty="0" smtClean="0">
              <a:solidFill>
                <a:schemeClr val="bg1"/>
              </a:solidFill>
            </a:endParaRPr>
          </a:p>
          <a:p>
            <a:pPr algn="ctr"/>
            <a:endParaRPr lang="en-US" sz="1400" dirty="0" smtClean="0">
              <a:solidFill>
                <a:schemeClr val="bg1"/>
              </a:solidFill>
            </a:endParaRPr>
          </a:p>
          <a:p>
            <a:pPr algn="ctr"/>
            <a:r>
              <a:rPr lang="en-US" sz="1400" dirty="0" smtClean="0">
                <a:solidFill>
                  <a:schemeClr val="bg1"/>
                </a:solidFill>
              </a:rPr>
              <a:t>Any.do</a:t>
            </a:r>
            <a:endParaRPr lang="en-US" sz="1400" dirty="0" smtClean="0">
              <a:solidFill>
                <a:schemeClr val="bg1"/>
              </a:solidFill>
            </a:endParaRPr>
          </a:p>
          <a:p>
            <a:pPr algn="ctr"/>
            <a:endParaRPr lang="en-US" sz="2400" b="1" dirty="0">
              <a:solidFill>
                <a:schemeClr val="bg1"/>
              </a:solidFill>
            </a:endParaRPr>
          </a:p>
          <a:p>
            <a:pPr algn="ctr"/>
            <a:r>
              <a:rPr lang="en-US" b="1" dirty="0" smtClean="0">
                <a:solidFill>
                  <a:srgbClr val="C00000"/>
                </a:solidFill>
              </a:rPr>
              <a:t>Our advantage: </a:t>
            </a:r>
            <a:r>
              <a:rPr lang="en-US" dirty="0"/>
              <a:t>The main advantage of </a:t>
            </a:r>
            <a:r>
              <a:rPr lang="en-US" dirty="0" smtClean="0"/>
              <a:t>our </a:t>
            </a:r>
            <a:r>
              <a:rPr lang="en-US" dirty="0"/>
              <a:t>app is its </a:t>
            </a:r>
            <a:r>
              <a:rPr lang="en-US" b="1" dirty="0"/>
              <a:t>simplicity and privacy</a:t>
            </a:r>
            <a:r>
              <a:rPr lang="en-US" dirty="0"/>
              <a:t>. It offers a user-friendly, minimalist design while prioritizing strong privacy protections, like end-to-end encryption and minimal data collection, which appeals to privacy-conscious users</a:t>
            </a:r>
            <a:endParaRPr lang="en-US" sz="2400" b="1" dirty="0" smtClean="0">
              <a:solidFill>
                <a:schemeClr val="bg1"/>
              </a:solidFill>
            </a:endParaRPr>
          </a:p>
        </p:txBody>
      </p:sp>
    </p:spTree>
    <p:extLst>
      <p:ext uri="{BB962C8B-B14F-4D97-AF65-F5344CB8AC3E}">
        <p14:creationId xmlns:p14="http://schemas.microsoft.com/office/powerpoint/2010/main" val="3024515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841022" y="2234891"/>
            <a:ext cx="9179277" cy="558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2" name="Flowchart: Internal Storage 1"/>
          <p:cNvSpPr/>
          <p:nvPr/>
        </p:nvSpPr>
        <p:spPr>
          <a:xfrm>
            <a:off x="11137900" y="0"/>
            <a:ext cx="1054100" cy="6858000"/>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13716" y="1195457"/>
            <a:ext cx="5227971" cy="707886"/>
          </a:xfrm>
          <a:prstGeom prst="rect">
            <a:avLst/>
          </a:prstGeom>
        </p:spPr>
        <p:txBody>
          <a:bodyPr wrap="none">
            <a:spAutoFit/>
          </a:bodyPr>
          <a:lstStyle/>
          <a:p>
            <a:pPr lvl="0" algn="ctr"/>
            <a:r>
              <a:rPr lang="en-US" sz="4000" b="1" dirty="0" smtClean="0">
                <a:solidFill>
                  <a:srgbClr val="2FA3EE"/>
                </a:solidFill>
              </a:rPr>
              <a:t>Competitive Advantage</a:t>
            </a:r>
            <a:endParaRPr lang="en-US" sz="4000" b="1" dirty="0">
              <a:solidFill>
                <a:srgbClr val="2FA3EE"/>
              </a:solidFill>
            </a:endParaRPr>
          </a:p>
        </p:txBody>
      </p:sp>
      <p:sp>
        <p:nvSpPr>
          <p:cNvPr id="13" name="Rectangle 12"/>
          <p:cNvSpPr/>
          <p:nvPr/>
        </p:nvSpPr>
        <p:spPr>
          <a:xfrm>
            <a:off x="3824227" y="2280920"/>
            <a:ext cx="3212866" cy="461665"/>
          </a:xfrm>
          <a:prstGeom prst="rect">
            <a:avLst/>
          </a:prstGeom>
        </p:spPr>
        <p:txBody>
          <a:bodyPr wrap="none">
            <a:spAutoFit/>
          </a:bodyPr>
          <a:lstStyle/>
          <a:p>
            <a:pPr lvl="0" algn="ctr"/>
            <a:r>
              <a:rPr lang="en-US" sz="2400" b="1" dirty="0" smtClean="0">
                <a:solidFill>
                  <a:srgbClr val="C00000"/>
                </a:solidFill>
              </a:rPr>
              <a:t>Competitive Advantage</a:t>
            </a:r>
            <a:endParaRPr lang="en-US" sz="2400" b="1" dirty="0">
              <a:solidFill>
                <a:srgbClr val="C00000"/>
              </a:solidFill>
            </a:endParaRPr>
          </a:p>
        </p:txBody>
      </p:sp>
      <p:sp>
        <p:nvSpPr>
          <p:cNvPr id="9" name="Round Diagonal Corner Rectangle 8"/>
          <p:cNvSpPr/>
          <p:nvPr/>
        </p:nvSpPr>
        <p:spPr>
          <a:xfrm>
            <a:off x="1161344" y="3282410"/>
            <a:ext cx="4299656" cy="2896653"/>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10" name="Rectangle 9"/>
          <p:cNvSpPr/>
          <p:nvPr/>
        </p:nvSpPr>
        <p:spPr>
          <a:xfrm>
            <a:off x="5897208" y="3429000"/>
            <a:ext cx="4186384" cy="2308324"/>
          </a:xfrm>
          <a:prstGeom prst="rect">
            <a:avLst/>
          </a:prstGeom>
        </p:spPr>
        <p:txBody>
          <a:bodyPr wrap="square">
            <a:spAutoFit/>
          </a:bodyPr>
          <a:lstStyle/>
          <a:p>
            <a:r>
              <a:rPr lang="en-US" b="1" dirty="0"/>
              <a:t>Privacy Focus</a:t>
            </a:r>
            <a:r>
              <a:rPr lang="en-US" dirty="0"/>
              <a:t>: Unlike larger competitors like Google Keep or Microsoft To Do, which may track user data, </a:t>
            </a:r>
            <a:r>
              <a:rPr lang="en-US" dirty="0" smtClean="0"/>
              <a:t>our app </a:t>
            </a:r>
            <a:r>
              <a:rPr lang="en-US" dirty="0"/>
              <a:t>prioritize strong privacy policies, minimal data collection, and end-to-end encryption. This would attract users who value privacy and want a secure, transparent task management app​</a:t>
            </a:r>
          </a:p>
        </p:txBody>
      </p:sp>
      <p:sp>
        <p:nvSpPr>
          <p:cNvPr id="23" name="Round Diagonal Corner Rectangle 22"/>
          <p:cNvSpPr/>
          <p:nvPr/>
        </p:nvSpPr>
        <p:spPr>
          <a:xfrm>
            <a:off x="5720643" y="3282410"/>
            <a:ext cx="4299656" cy="2896653"/>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24" name="Rectangle 23"/>
          <p:cNvSpPr/>
          <p:nvPr/>
        </p:nvSpPr>
        <p:spPr>
          <a:xfrm>
            <a:off x="1368228" y="3429000"/>
            <a:ext cx="4085124" cy="2585323"/>
          </a:xfrm>
          <a:prstGeom prst="rect">
            <a:avLst/>
          </a:prstGeom>
        </p:spPr>
        <p:txBody>
          <a:bodyPr wrap="square">
            <a:spAutoFit/>
          </a:bodyPr>
          <a:lstStyle/>
          <a:p>
            <a:r>
              <a:rPr lang="en-US" b="1" dirty="0"/>
              <a:t>Simplicity and Minimalism</a:t>
            </a:r>
            <a:r>
              <a:rPr lang="en-US" dirty="0"/>
              <a:t>: Unlike feature-heavy apps like </a:t>
            </a:r>
            <a:r>
              <a:rPr lang="en-US" dirty="0" err="1"/>
              <a:t>Todoist</a:t>
            </a:r>
            <a:r>
              <a:rPr lang="en-US" dirty="0"/>
              <a:t> or Microsoft To Do, </a:t>
            </a:r>
            <a:r>
              <a:rPr lang="en-US" dirty="0" smtClean="0"/>
              <a:t>our app offers </a:t>
            </a:r>
            <a:r>
              <a:rPr lang="en-US" dirty="0"/>
              <a:t>a streamlined design focused on ease of use. This minimalist approach would appeal to users seeking a straightforward, clutter-free tool for managing tasks, catering to those who find other apps too complex or overwhelming</a:t>
            </a:r>
            <a:r>
              <a:rPr lang="en-US" dirty="0" smtClean="0"/>
              <a:t>.</a:t>
            </a:r>
            <a:endParaRPr lang="en-US" dirty="0"/>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278" y="5289812"/>
            <a:ext cx="1954764" cy="1568188"/>
          </a:xfrm>
          <a:prstGeom prst="rect">
            <a:avLst/>
          </a:prstGeom>
        </p:spPr>
      </p:pic>
    </p:spTree>
    <p:extLst>
      <p:ext uri="{BB962C8B-B14F-4D97-AF65-F5344CB8AC3E}">
        <p14:creationId xmlns:p14="http://schemas.microsoft.com/office/powerpoint/2010/main" val="2953805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460375" y="1328675"/>
            <a:ext cx="3433504" cy="707886"/>
          </a:xfrm>
          <a:prstGeom prst="rect">
            <a:avLst/>
          </a:prstGeom>
        </p:spPr>
        <p:txBody>
          <a:bodyPr wrap="none">
            <a:spAutoFit/>
          </a:bodyPr>
          <a:lstStyle/>
          <a:p>
            <a:pPr lvl="0" algn="ctr"/>
            <a:r>
              <a:rPr lang="en-US" sz="4000" b="1" dirty="0" smtClean="0">
                <a:solidFill>
                  <a:srgbClr val="2FA3EE"/>
                </a:solidFill>
              </a:rPr>
              <a:t>Project Traction</a:t>
            </a:r>
            <a:endParaRPr lang="en-US" sz="4000" b="1" dirty="0">
              <a:solidFill>
                <a:srgbClr val="2FA3EE"/>
              </a:solidFill>
            </a:endParaRPr>
          </a:p>
        </p:txBody>
      </p:sp>
      <p:sp>
        <p:nvSpPr>
          <p:cNvPr id="13" name="Rectangle 12"/>
          <p:cNvSpPr/>
          <p:nvPr/>
        </p:nvSpPr>
        <p:spPr>
          <a:xfrm>
            <a:off x="431905" y="2442961"/>
            <a:ext cx="716415" cy="369332"/>
          </a:xfrm>
          <a:prstGeom prst="rect">
            <a:avLst/>
          </a:prstGeom>
        </p:spPr>
        <p:txBody>
          <a:bodyPr wrap="none">
            <a:spAutoFit/>
          </a:bodyPr>
          <a:lstStyle/>
          <a:p>
            <a:pPr lvl="0" algn="ctr"/>
            <a:r>
              <a:rPr lang="en-US" b="1" dirty="0" smtClean="0">
                <a:solidFill>
                  <a:srgbClr val="C00000"/>
                </a:solidFill>
              </a:rPr>
              <a:t>Tasks</a:t>
            </a:r>
            <a:endParaRPr lang="en-US" b="1" dirty="0">
              <a:solidFill>
                <a:srgbClr val="C00000"/>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 name="Straight Connector 5"/>
          <p:cNvCxnSpPr/>
          <p:nvPr/>
        </p:nvCxnSpPr>
        <p:spPr>
          <a:xfrm flipV="1">
            <a:off x="460375" y="2812293"/>
            <a:ext cx="11083925" cy="19808"/>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253426" y="2289073"/>
            <a:ext cx="1015085" cy="523220"/>
          </a:xfrm>
          <a:prstGeom prst="rect">
            <a:avLst/>
          </a:prstGeom>
        </p:spPr>
        <p:txBody>
          <a:bodyPr wrap="none">
            <a:spAutoFit/>
          </a:bodyPr>
          <a:lstStyle/>
          <a:p>
            <a:pPr lvl="0" algn="ctr"/>
            <a:r>
              <a:rPr lang="en-US" sz="1400" dirty="0" smtClean="0">
                <a:solidFill>
                  <a:srgbClr val="C00000"/>
                </a:solidFill>
              </a:rPr>
              <a:t>November</a:t>
            </a:r>
          </a:p>
          <a:p>
            <a:pPr lvl="0" algn="ctr"/>
            <a:r>
              <a:rPr lang="en-US" sz="1400" dirty="0" smtClean="0">
                <a:solidFill>
                  <a:srgbClr val="C00000"/>
                </a:solidFill>
              </a:rPr>
              <a:t>Week 2 - 4</a:t>
            </a:r>
            <a:endParaRPr lang="en-US" sz="1400" dirty="0">
              <a:solidFill>
                <a:srgbClr val="C00000"/>
              </a:solidFill>
            </a:endParaRPr>
          </a:p>
        </p:txBody>
      </p:sp>
      <p:sp>
        <p:nvSpPr>
          <p:cNvPr id="18" name="Rectangle 17"/>
          <p:cNvSpPr/>
          <p:nvPr/>
        </p:nvSpPr>
        <p:spPr>
          <a:xfrm>
            <a:off x="5776511" y="2289073"/>
            <a:ext cx="1015086" cy="523220"/>
          </a:xfrm>
          <a:prstGeom prst="rect">
            <a:avLst/>
          </a:prstGeom>
        </p:spPr>
        <p:txBody>
          <a:bodyPr wrap="none">
            <a:spAutoFit/>
          </a:bodyPr>
          <a:lstStyle/>
          <a:p>
            <a:pPr lvl="0" algn="ctr"/>
            <a:r>
              <a:rPr lang="en-US" sz="1400" dirty="0" smtClean="0">
                <a:solidFill>
                  <a:srgbClr val="C00000"/>
                </a:solidFill>
              </a:rPr>
              <a:t>December</a:t>
            </a:r>
          </a:p>
          <a:p>
            <a:pPr lvl="0" algn="ctr"/>
            <a:r>
              <a:rPr lang="en-US" sz="1400" dirty="0" smtClean="0">
                <a:solidFill>
                  <a:srgbClr val="C00000"/>
                </a:solidFill>
              </a:rPr>
              <a:t>Week 1 - 3</a:t>
            </a:r>
            <a:endParaRPr lang="en-US" sz="1400" dirty="0">
              <a:solidFill>
                <a:srgbClr val="C00000"/>
              </a:solidFill>
            </a:endParaRPr>
          </a:p>
        </p:txBody>
      </p:sp>
      <p:sp>
        <p:nvSpPr>
          <p:cNvPr id="19" name="Rectangle 18"/>
          <p:cNvSpPr/>
          <p:nvPr/>
        </p:nvSpPr>
        <p:spPr>
          <a:xfrm>
            <a:off x="7299596" y="2289073"/>
            <a:ext cx="1015086" cy="523220"/>
          </a:xfrm>
          <a:prstGeom prst="rect">
            <a:avLst/>
          </a:prstGeom>
        </p:spPr>
        <p:txBody>
          <a:bodyPr wrap="none">
            <a:spAutoFit/>
          </a:bodyPr>
          <a:lstStyle/>
          <a:p>
            <a:pPr lvl="0" algn="ctr"/>
            <a:r>
              <a:rPr lang="en-US" sz="1400" dirty="0" smtClean="0">
                <a:solidFill>
                  <a:srgbClr val="C00000"/>
                </a:solidFill>
              </a:rPr>
              <a:t>January</a:t>
            </a:r>
          </a:p>
          <a:p>
            <a:pPr lvl="0" algn="ctr"/>
            <a:r>
              <a:rPr lang="en-US" sz="1400" dirty="0" smtClean="0">
                <a:solidFill>
                  <a:srgbClr val="C00000"/>
                </a:solidFill>
              </a:rPr>
              <a:t>Week 2 - 4</a:t>
            </a:r>
            <a:endParaRPr lang="en-US" sz="1400" dirty="0">
              <a:solidFill>
                <a:srgbClr val="C00000"/>
              </a:solidFill>
            </a:endParaRPr>
          </a:p>
        </p:txBody>
      </p:sp>
      <p:sp>
        <p:nvSpPr>
          <p:cNvPr id="20" name="Rectangle 19"/>
          <p:cNvSpPr/>
          <p:nvPr/>
        </p:nvSpPr>
        <p:spPr>
          <a:xfrm>
            <a:off x="8822681" y="2289073"/>
            <a:ext cx="1015086" cy="523220"/>
          </a:xfrm>
          <a:prstGeom prst="rect">
            <a:avLst/>
          </a:prstGeom>
        </p:spPr>
        <p:txBody>
          <a:bodyPr wrap="none">
            <a:spAutoFit/>
          </a:bodyPr>
          <a:lstStyle/>
          <a:p>
            <a:pPr lvl="0" algn="ctr"/>
            <a:r>
              <a:rPr lang="en-US" sz="1400" dirty="0" smtClean="0">
                <a:solidFill>
                  <a:srgbClr val="C00000"/>
                </a:solidFill>
              </a:rPr>
              <a:t>February</a:t>
            </a:r>
          </a:p>
          <a:p>
            <a:pPr lvl="0" algn="ctr"/>
            <a:r>
              <a:rPr lang="en-US" sz="1400" dirty="0" smtClean="0">
                <a:solidFill>
                  <a:srgbClr val="C00000"/>
                </a:solidFill>
              </a:rPr>
              <a:t>Week 1 - 4</a:t>
            </a:r>
            <a:endParaRPr lang="en-US" sz="1400" dirty="0">
              <a:solidFill>
                <a:srgbClr val="C00000"/>
              </a:solidFill>
            </a:endParaRPr>
          </a:p>
        </p:txBody>
      </p:sp>
      <p:sp>
        <p:nvSpPr>
          <p:cNvPr id="21" name="Rectangle 20"/>
          <p:cNvSpPr/>
          <p:nvPr/>
        </p:nvSpPr>
        <p:spPr>
          <a:xfrm>
            <a:off x="10345766" y="2289073"/>
            <a:ext cx="1015086" cy="523220"/>
          </a:xfrm>
          <a:prstGeom prst="rect">
            <a:avLst/>
          </a:prstGeom>
        </p:spPr>
        <p:txBody>
          <a:bodyPr wrap="none">
            <a:spAutoFit/>
          </a:bodyPr>
          <a:lstStyle/>
          <a:p>
            <a:pPr lvl="0" algn="ctr"/>
            <a:r>
              <a:rPr lang="en-US" sz="1400" dirty="0" smtClean="0">
                <a:solidFill>
                  <a:srgbClr val="C00000"/>
                </a:solidFill>
              </a:rPr>
              <a:t>March</a:t>
            </a:r>
          </a:p>
          <a:p>
            <a:pPr lvl="0" algn="ctr"/>
            <a:r>
              <a:rPr lang="en-US" sz="1400" dirty="0" smtClean="0">
                <a:solidFill>
                  <a:srgbClr val="C00000"/>
                </a:solidFill>
              </a:rPr>
              <a:t>Week 1 - 2</a:t>
            </a:r>
            <a:endParaRPr lang="en-US" sz="1400" dirty="0">
              <a:solidFill>
                <a:srgbClr val="C00000"/>
              </a:solidFill>
            </a:endParaRPr>
          </a:p>
        </p:txBody>
      </p:sp>
      <p:sp>
        <p:nvSpPr>
          <p:cNvPr id="22" name="Rectangle 21"/>
          <p:cNvSpPr/>
          <p:nvPr/>
        </p:nvSpPr>
        <p:spPr>
          <a:xfrm>
            <a:off x="420511" y="2889237"/>
            <a:ext cx="1547989" cy="307777"/>
          </a:xfrm>
          <a:prstGeom prst="rect">
            <a:avLst/>
          </a:prstGeom>
        </p:spPr>
        <p:txBody>
          <a:bodyPr wrap="square">
            <a:spAutoFit/>
          </a:bodyPr>
          <a:lstStyle/>
          <a:p>
            <a:pPr lvl="0"/>
            <a:r>
              <a:rPr lang="en-US" sz="1400" dirty="0" smtClean="0">
                <a:solidFill>
                  <a:srgbClr val="C00000"/>
                </a:solidFill>
              </a:rPr>
              <a:t>Market Research</a:t>
            </a:r>
            <a:endParaRPr lang="en-US" sz="1400" dirty="0">
              <a:solidFill>
                <a:srgbClr val="C00000"/>
              </a:solidFill>
            </a:endParaRPr>
          </a:p>
        </p:txBody>
      </p:sp>
      <p:sp>
        <p:nvSpPr>
          <p:cNvPr id="26" name="Rectangle 25"/>
          <p:cNvSpPr/>
          <p:nvPr/>
        </p:nvSpPr>
        <p:spPr>
          <a:xfrm>
            <a:off x="420510" y="3355194"/>
            <a:ext cx="1985437" cy="307777"/>
          </a:xfrm>
          <a:prstGeom prst="rect">
            <a:avLst/>
          </a:prstGeom>
        </p:spPr>
        <p:txBody>
          <a:bodyPr wrap="square">
            <a:spAutoFit/>
          </a:bodyPr>
          <a:lstStyle/>
          <a:p>
            <a:pPr lvl="0"/>
            <a:r>
              <a:rPr lang="en-US" sz="1400" dirty="0" smtClean="0">
                <a:solidFill>
                  <a:srgbClr val="C00000"/>
                </a:solidFill>
              </a:rPr>
              <a:t>Define Product Features</a:t>
            </a:r>
            <a:endParaRPr lang="en-US" sz="1400" dirty="0">
              <a:solidFill>
                <a:srgbClr val="C00000"/>
              </a:solidFill>
            </a:endParaRPr>
          </a:p>
        </p:txBody>
      </p:sp>
      <p:sp>
        <p:nvSpPr>
          <p:cNvPr id="27" name="Rectangle 26"/>
          <p:cNvSpPr/>
          <p:nvPr/>
        </p:nvSpPr>
        <p:spPr>
          <a:xfrm>
            <a:off x="420509" y="3821151"/>
            <a:ext cx="1547989" cy="307777"/>
          </a:xfrm>
          <a:prstGeom prst="rect">
            <a:avLst/>
          </a:prstGeom>
        </p:spPr>
        <p:txBody>
          <a:bodyPr wrap="square">
            <a:spAutoFit/>
          </a:bodyPr>
          <a:lstStyle/>
          <a:p>
            <a:pPr lvl="0"/>
            <a:r>
              <a:rPr lang="en-US" sz="1400" dirty="0" smtClean="0">
                <a:solidFill>
                  <a:srgbClr val="C00000"/>
                </a:solidFill>
              </a:rPr>
              <a:t>Create Prototype</a:t>
            </a:r>
            <a:endParaRPr lang="en-US" sz="1400" dirty="0">
              <a:solidFill>
                <a:srgbClr val="C00000"/>
              </a:solidFill>
            </a:endParaRPr>
          </a:p>
        </p:txBody>
      </p:sp>
      <p:sp>
        <p:nvSpPr>
          <p:cNvPr id="28" name="Rectangle 27"/>
          <p:cNvSpPr/>
          <p:nvPr/>
        </p:nvSpPr>
        <p:spPr>
          <a:xfrm>
            <a:off x="420508" y="4287108"/>
            <a:ext cx="1547989" cy="307777"/>
          </a:xfrm>
          <a:prstGeom prst="rect">
            <a:avLst/>
          </a:prstGeom>
        </p:spPr>
        <p:txBody>
          <a:bodyPr wrap="square">
            <a:spAutoFit/>
          </a:bodyPr>
          <a:lstStyle/>
          <a:p>
            <a:pPr lvl="0"/>
            <a:r>
              <a:rPr lang="en-US" sz="1400" dirty="0" smtClean="0">
                <a:solidFill>
                  <a:srgbClr val="C00000"/>
                </a:solidFill>
              </a:rPr>
              <a:t>Begin Development</a:t>
            </a:r>
            <a:endParaRPr lang="en-US" sz="1400" dirty="0">
              <a:solidFill>
                <a:srgbClr val="C00000"/>
              </a:solidFill>
            </a:endParaRPr>
          </a:p>
        </p:txBody>
      </p:sp>
      <p:sp>
        <p:nvSpPr>
          <p:cNvPr id="29" name="Rectangle 28"/>
          <p:cNvSpPr/>
          <p:nvPr/>
        </p:nvSpPr>
        <p:spPr>
          <a:xfrm>
            <a:off x="420507" y="4753065"/>
            <a:ext cx="1985437" cy="307777"/>
          </a:xfrm>
          <a:prstGeom prst="rect">
            <a:avLst/>
          </a:prstGeom>
        </p:spPr>
        <p:txBody>
          <a:bodyPr wrap="square">
            <a:spAutoFit/>
          </a:bodyPr>
          <a:lstStyle/>
          <a:p>
            <a:pPr lvl="0"/>
            <a:r>
              <a:rPr lang="en-US" sz="1400" dirty="0" smtClean="0">
                <a:solidFill>
                  <a:srgbClr val="C00000"/>
                </a:solidFill>
              </a:rPr>
              <a:t>Conduct Integral Testing</a:t>
            </a:r>
            <a:endParaRPr lang="en-US" sz="1400" dirty="0">
              <a:solidFill>
                <a:srgbClr val="C00000"/>
              </a:solidFill>
            </a:endParaRPr>
          </a:p>
        </p:txBody>
      </p:sp>
      <p:sp>
        <p:nvSpPr>
          <p:cNvPr id="30" name="Rectangle 29"/>
          <p:cNvSpPr/>
          <p:nvPr/>
        </p:nvSpPr>
        <p:spPr>
          <a:xfrm>
            <a:off x="420506" y="5219022"/>
            <a:ext cx="2868794" cy="307777"/>
          </a:xfrm>
          <a:prstGeom prst="rect">
            <a:avLst/>
          </a:prstGeom>
        </p:spPr>
        <p:txBody>
          <a:bodyPr wrap="square">
            <a:spAutoFit/>
          </a:bodyPr>
          <a:lstStyle/>
          <a:p>
            <a:pPr lvl="0"/>
            <a:r>
              <a:rPr lang="en-US" sz="1400" dirty="0" smtClean="0">
                <a:solidFill>
                  <a:srgbClr val="C00000"/>
                </a:solidFill>
              </a:rPr>
              <a:t>Launch MVP(Minimum Viable Product)</a:t>
            </a:r>
            <a:endParaRPr lang="en-US" sz="1400" dirty="0">
              <a:solidFill>
                <a:srgbClr val="C00000"/>
              </a:solidFill>
            </a:endParaRPr>
          </a:p>
        </p:txBody>
      </p:sp>
      <p:sp>
        <p:nvSpPr>
          <p:cNvPr id="31" name="Rectangle 30"/>
          <p:cNvSpPr/>
          <p:nvPr/>
        </p:nvSpPr>
        <p:spPr>
          <a:xfrm>
            <a:off x="420505" y="5684979"/>
            <a:ext cx="2995795" cy="307777"/>
          </a:xfrm>
          <a:prstGeom prst="rect">
            <a:avLst/>
          </a:prstGeom>
        </p:spPr>
        <p:txBody>
          <a:bodyPr wrap="square">
            <a:spAutoFit/>
          </a:bodyPr>
          <a:lstStyle/>
          <a:p>
            <a:pPr lvl="0"/>
            <a:r>
              <a:rPr lang="en-US" sz="1400" dirty="0" smtClean="0">
                <a:solidFill>
                  <a:srgbClr val="C00000"/>
                </a:solidFill>
              </a:rPr>
              <a:t>Monitor and Analyze User Engagement</a:t>
            </a:r>
            <a:endParaRPr lang="en-US" sz="1400" dirty="0">
              <a:solidFill>
                <a:srgbClr val="C00000"/>
              </a:solidFill>
            </a:endParaRPr>
          </a:p>
        </p:txBody>
      </p:sp>
      <p:sp>
        <p:nvSpPr>
          <p:cNvPr id="32" name="Rectangle 31"/>
          <p:cNvSpPr/>
          <p:nvPr/>
        </p:nvSpPr>
        <p:spPr>
          <a:xfrm>
            <a:off x="0" y="6188518"/>
            <a:ext cx="12192000" cy="66948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81500" y="2889237"/>
            <a:ext cx="1211563" cy="292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072491" y="3335512"/>
            <a:ext cx="1810909" cy="2762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394141" y="3698772"/>
            <a:ext cx="1810909" cy="276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791597" y="4115190"/>
            <a:ext cx="1234803" cy="2616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056241" y="4503866"/>
            <a:ext cx="2781526" cy="324693"/>
          </a:xfrm>
          <a:prstGeom prst="rect">
            <a:avLst/>
          </a:prstGeom>
          <a:gradFill flip="none" rotWithShape="1">
            <a:gsLst>
              <a:gs pos="0">
                <a:srgbClr val="4134EA">
                  <a:shade val="30000"/>
                  <a:satMod val="115000"/>
                </a:srgbClr>
              </a:gs>
              <a:gs pos="50000">
                <a:srgbClr val="4134EA">
                  <a:shade val="67500"/>
                  <a:satMod val="115000"/>
                </a:srgbClr>
              </a:gs>
              <a:gs pos="100000">
                <a:srgbClr val="4134EA">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822680" y="5009386"/>
            <a:ext cx="1523085" cy="32469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220200" y="5514906"/>
            <a:ext cx="2231604" cy="3246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139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Facet</Template>
  <TotalTime>553</TotalTime>
  <Words>767</Words>
  <Application>Microsoft Office PowerPoint</Application>
  <PresentationFormat>Widescreen</PresentationFormat>
  <Paragraphs>124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820 G2</dc:creator>
  <cp:lastModifiedBy>HP 820 G2</cp:lastModifiedBy>
  <cp:revision>54</cp:revision>
  <dcterms:created xsi:type="dcterms:W3CDTF">2024-11-03T09:25:25Z</dcterms:created>
  <dcterms:modified xsi:type="dcterms:W3CDTF">2024-12-16T14:44:03Z</dcterms:modified>
</cp:coreProperties>
</file>